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3"/>
  </p:notesMasterIdLst>
  <p:sldIdLst>
    <p:sldId id="341" r:id="rId5"/>
    <p:sldId id="316" r:id="rId6"/>
    <p:sldId id="394" r:id="rId7"/>
    <p:sldId id="379" r:id="rId8"/>
    <p:sldId id="380" r:id="rId9"/>
    <p:sldId id="382" r:id="rId10"/>
    <p:sldId id="381" r:id="rId11"/>
    <p:sldId id="383" r:id="rId12"/>
    <p:sldId id="384" r:id="rId13"/>
    <p:sldId id="385" r:id="rId14"/>
    <p:sldId id="386" r:id="rId15"/>
    <p:sldId id="387" r:id="rId16"/>
    <p:sldId id="388" r:id="rId17"/>
    <p:sldId id="389" r:id="rId18"/>
    <p:sldId id="390" r:id="rId19"/>
    <p:sldId id="391" r:id="rId20"/>
    <p:sldId id="392" r:id="rId21"/>
    <p:sldId id="377" r:id="rId2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eanor Lovegrove" initials="EL" lastIdx="2" clrIdx="0">
    <p:extLst>
      <p:ext uri="{19B8F6BF-5375-455C-9EA6-DF929625EA0E}">
        <p15:presenceInfo xmlns:p15="http://schemas.microsoft.com/office/powerpoint/2012/main" userId="Eleanor Lovegrove" providerId="None"/>
      </p:ext>
    </p:extLst>
  </p:cmAuthor>
  <p:cmAuthor id="2" name="Laura Arends" initials="LA" lastIdx="2" clrIdx="1">
    <p:extLst>
      <p:ext uri="{19B8F6BF-5375-455C-9EA6-DF929625EA0E}">
        <p15:presenceInfo xmlns:p15="http://schemas.microsoft.com/office/powerpoint/2012/main" userId="Laura Arends" providerId="None"/>
      </p:ext>
    </p:extLst>
  </p:cmAuthor>
  <p:cmAuthor id="3" name="Sian Shaw" initials="SS" lastIdx="9" clrIdx="2">
    <p:extLst>
      <p:ext uri="{19B8F6BF-5375-455C-9EA6-DF929625EA0E}">
        <p15:presenceInfo xmlns:p15="http://schemas.microsoft.com/office/powerpoint/2012/main" userId="S-1-5-21-1719820890-308836166-311576647-5490" providerId="AD"/>
      </p:ext>
    </p:extLst>
  </p:cmAuthor>
  <p:cmAuthor id="4" name="Grazyna Richmond" initials="GR" lastIdx="7" clrIdx="3">
    <p:extLst>
      <p:ext uri="{19B8F6BF-5375-455C-9EA6-DF929625EA0E}">
        <p15:presenceInfo xmlns:p15="http://schemas.microsoft.com/office/powerpoint/2012/main" userId="Grazyna Richmond" providerId="None"/>
      </p:ext>
    </p:extLst>
  </p:cmAuthor>
  <p:cmAuthor id="5" name="Grazyna Richmond" initials="GR [2]" lastIdx="8" clrIdx="4">
    <p:extLst>
      <p:ext uri="{19B8F6BF-5375-455C-9EA6-DF929625EA0E}">
        <p15:presenceInfo xmlns:p15="http://schemas.microsoft.com/office/powerpoint/2012/main" userId="S-1-5-21-1719820890-308836166-311576647-363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9D9D"/>
    <a:srgbClr val="006E73"/>
    <a:srgbClr val="000000"/>
    <a:srgbClr val="E03540"/>
    <a:srgbClr val="F98228"/>
    <a:srgbClr val="74C8E6"/>
    <a:srgbClr val="6A86E2"/>
    <a:srgbClr val="96C88E"/>
    <a:srgbClr val="51B68E"/>
    <a:srgbClr val="292C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F0C95BC-727B-3B72-C72C-4BBE7E8D97AE}" v="108" dt="2021-12-02T14:21:11.90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173" autoAdjust="0"/>
    <p:restoredTop sz="61037" autoAdjust="0"/>
  </p:normalViewPr>
  <p:slideViewPr>
    <p:cSldViewPr snapToGrid="0">
      <p:cViewPr varScale="1">
        <p:scale>
          <a:sx n="44" d="100"/>
          <a:sy n="44" d="100"/>
        </p:scale>
        <p:origin x="2154" y="48"/>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ou Cash" userId="S::lou.cash@westminster-abbey.org::86be4a58-c22e-4e67-b9c9-cb87f0968146" providerId="AD" clId="Web-{AF0C95BC-727B-3B72-C72C-4BBE7E8D97AE}"/>
    <pc:docChg chg="modSld sldOrd">
      <pc:chgData name="Lou Cash" userId="S::lou.cash@westminster-abbey.org::86be4a58-c22e-4e67-b9c9-cb87f0968146" providerId="AD" clId="Web-{AF0C95BC-727B-3B72-C72C-4BBE7E8D97AE}" dt="2021-12-02T14:21:11.902" v="57" actId="20577"/>
      <pc:docMkLst>
        <pc:docMk/>
      </pc:docMkLst>
      <pc:sldChg chg="modSp ord">
        <pc:chgData name="Lou Cash" userId="S::lou.cash@westminster-abbey.org::86be4a58-c22e-4e67-b9c9-cb87f0968146" providerId="AD" clId="Web-{AF0C95BC-727B-3B72-C72C-4BBE7E8D97AE}" dt="2021-12-02T14:21:11.902" v="57" actId="20577"/>
        <pc:sldMkLst>
          <pc:docMk/>
          <pc:sldMk cId="927207849" sldId="316"/>
        </pc:sldMkLst>
        <pc:spChg chg="mod">
          <ac:chgData name="Lou Cash" userId="S::lou.cash@westminster-abbey.org::86be4a58-c22e-4e67-b9c9-cb87f0968146" providerId="AD" clId="Web-{AF0C95BC-727B-3B72-C72C-4BBE7E8D97AE}" dt="2021-12-02T14:21:11.902" v="57" actId="20577"/>
          <ac:spMkLst>
            <pc:docMk/>
            <pc:sldMk cId="927207849" sldId="316"/>
            <ac:spMk id="11" creationId="{9DC6E8CD-F385-1742-8A3A-93E1A6C062F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02/12/2021</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3994720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panose="020F0502020204030204"/>
              </a:rPr>
              <a:t>Teacher: </a:t>
            </a:r>
            <a:r>
              <a:rPr lang="en-GB" dirty="0">
                <a:cs typeface="Calibri" panose="020F0502020204030204"/>
              </a:rPr>
              <a:t>This scene depicts another vision but this was about kingship. St Edward the Confessor had a vision about the King of Denmark drowning on a voyage to invade and conquer England. </a:t>
            </a:r>
            <a:endParaRPr lang="en-GB" dirty="0">
              <a:highlight>
                <a:srgbClr val="FFFF00"/>
              </a:highlight>
            </a:endParaRPr>
          </a:p>
          <a:p>
            <a:endParaRPr lang="en-US" dirty="0">
              <a:cs typeface="Calibri" panose="020F0502020204030204"/>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9</a:t>
            </a:fld>
            <a:endParaRPr lang="en-GB"/>
          </a:p>
        </p:txBody>
      </p:sp>
    </p:spTree>
    <p:extLst>
      <p:ext uri="{BB962C8B-B14F-4D97-AF65-F5344CB8AC3E}">
        <p14:creationId xmlns:p14="http://schemas.microsoft.com/office/powerpoint/2010/main" val="36135153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panose="020F0502020204030204"/>
              </a:rPr>
              <a:t>Teacher: </a:t>
            </a:r>
            <a:r>
              <a:rPr lang="en-GB" dirty="0">
                <a:cs typeface="Calibri" panose="020F0502020204030204"/>
              </a:rPr>
              <a:t>In this scene,</a:t>
            </a:r>
            <a:r>
              <a:rPr lang="en-GB" dirty="0"/>
              <a:t> you can see St Edward the Confessor sitting at a table with Earl Godwin and his sons. St Edward the Confessor prophesied that there would be a feud between the sons, including the future king of England, Harold Godwinson.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Calibri" panose="020F0502020204030204"/>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10</a:t>
            </a:fld>
            <a:endParaRPr lang="en-GB"/>
          </a:p>
        </p:txBody>
      </p:sp>
    </p:spTree>
    <p:extLst>
      <p:ext uri="{BB962C8B-B14F-4D97-AF65-F5344CB8AC3E}">
        <p14:creationId xmlns:p14="http://schemas.microsoft.com/office/powerpoint/2010/main" val="40546428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panose="020F0502020204030204"/>
              </a:rPr>
              <a:t>Teacher: </a:t>
            </a:r>
            <a:r>
              <a:rPr lang="en-GB" dirty="0"/>
              <a:t>This scene shows the vision of the Seven Sleepers of Ephesus. In Christianity, the sleepers hid inside a cave to escape religious persecution and emerged 300 years later. In St Edward the Confessor’s vision, he saw the sleepers roll onto their left side which was a sign of bad luck. </a:t>
            </a:r>
          </a:p>
          <a:p>
            <a:endParaRPr lang="en-US" dirty="0">
              <a:cs typeface="Calibri" panose="020F0502020204030204"/>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11</a:t>
            </a:fld>
            <a:endParaRPr lang="en-GB"/>
          </a:p>
        </p:txBody>
      </p:sp>
    </p:spTree>
    <p:extLst>
      <p:ext uri="{BB962C8B-B14F-4D97-AF65-F5344CB8AC3E}">
        <p14:creationId xmlns:p14="http://schemas.microsoft.com/office/powerpoint/2010/main" val="7341088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panose="020F0502020204030204"/>
              </a:rPr>
              <a:t>Teacher: This scene shows the start of the legend surrounding St Edward the Confessor and the ring, which is often featured in paintings, illustrations and stained-glass windows. Here, </a:t>
            </a:r>
            <a:r>
              <a:rPr lang="en-GB" dirty="0"/>
              <a:t>St John the Evangelist disguised himself as a beggar and asked St Edward the Confessor for alms. As the king had no money to give, he dr</a:t>
            </a:r>
            <a:r>
              <a:rPr lang="en-GB" sz="1200" b="0" i="0" kern="1200" dirty="0">
                <a:solidFill>
                  <a:schemeClr val="tx1"/>
                </a:solidFill>
                <a:effectLst/>
                <a:latin typeface="+mn-lt"/>
                <a:ea typeface="+mn-ea"/>
                <a:cs typeface="+mn-cs"/>
              </a:rPr>
              <a:t>ew a large ring off his finger and gave this to the beggar.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Calibri" panose="020F0502020204030204"/>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12</a:t>
            </a:fld>
            <a:endParaRPr lang="en-GB"/>
          </a:p>
        </p:txBody>
      </p:sp>
    </p:spTree>
    <p:extLst>
      <p:ext uri="{BB962C8B-B14F-4D97-AF65-F5344CB8AC3E}">
        <p14:creationId xmlns:p14="http://schemas.microsoft.com/office/powerpoint/2010/main" val="32994834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panose="020F0502020204030204"/>
              </a:rPr>
              <a:t>Teacher: </a:t>
            </a:r>
            <a:r>
              <a:rPr lang="en-GB" dirty="0">
                <a:cs typeface="Calibri" panose="020F0502020204030204"/>
              </a:rPr>
              <a:t>This image shows the</a:t>
            </a:r>
            <a:r>
              <a:rPr lang="en-GB" dirty="0"/>
              <a:t> blind men are cured by washing in St Edward the Confessor’s water. This miracle, which was also performed by Jesus in the Bible, would have influenced the decision to make St Edward the Confessor a saint. </a:t>
            </a:r>
          </a:p>
          <a:p>
            <a:endParaRPr lang="en-US" dirty="0">
              <a:cs typeface="Calibri" panose="020F0502020204030204"/>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13</a:t>
            </a:fld>
            <a:endParaRPr lang="en-GB"/>
          </a:p>
        </p:txBody>
      </p:sp>
    </p:spTree>
    <p:extLst>
      <p:ext uri="{BB962C8B-B14F-4D97-AF65-F5344CB8AC3E}">
        <p14:creationId xmlns:p14="http://schemas.microsoft.com/office/powerpoint/2010/main" val="6474105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panose="020F0502020204030204"/>
              </a:rPr>
              <a:t>Teacher: The legend of the ring continues that w</a:t>
            </a:r>
            <a:r>
              <a:rPr lang="en-GB" dirty="0"/>
              <a:t>hile in the Holy Land, two stranded pilgrims were helped by St John the Evangelist. He asked the pilgrims to return the ring to St Edward the Confessor and tell him that in six months he would join him in heaven. </a:t>
            </a:r>
          </a:p>
          <a:p>
            <a:endParaRPr lang="en-US" dirty="0">
              <a:cs typeface="Calibri" panose="020F0502020204030204"/>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14</a:t>
            </a:fld>
            <a:endParaRPr lang="en-GB"/>
          </a:p>
        </p:txBody>
      </p:sp>
    </p:spTree>
    <p:extLst>
      <p:ext uri="{BB962C8B-B14F-4D97-AF65-F5344CB8AC3E}">
        <p14:creationId xmlns:p14="http://schemas.microsoft.com/office/powerpoint/2010/main" val="32231917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panose="020F0502020204030204"/>
              </a:rPr>
              <a:t>Teacher: Finally, the legend is complete when St Edward the Confessor, seated here in the middle, receives </a:t>
            </a:r>
            <a:r>
              <a:rPr lang="en-GB" dirty="0">
                <a:cs typeface="Calibri" panose="020F0502020204030204"/>
              </a:rPr>
              <a:t>his ring </a:t>
            </a:r>
            <a:r>
              <a:rPr lang="en-GB" dirty="0"/>
              <a:t>from the two pilgrims.</a:t>
            </a:r>
            <a:endParaRPr lang="en-GB" dirty="0">
              <a:highlight>
                <a:srgbClr val="FFFF00"/>
              </a:highlight>
            </a:endParaRPr>
          </a:p>
          <a:p>
            <a:endParaRPr lang="en-US" dirty="0">
              <a:cs typeface="Calibri" panose="020F0502020204030204"/>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15</a:t>
            </a:fld>
            <a:endParaRPr lang="en-GB"/>
          </a:p>
        </p:txBody>
      </p:sp>
    </p:spTree>
    <p:extLst>
      <p:ext uri="{BB962C8B-B14F-4D97-AF65-F5344CB8AC3E}">
        <p14:creationId xmlns:p14="http://schemas.microsoft.com/office/powerpoint/2010/main" val="9093476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panose="020F0502020204030204"/>
              </a:rPr>
              <a:t>Teacher: The last scene shows a building that you might</a:t>
            </a:r>
            <a:r>
              <a:rPr lang="en-GB" dirty="0"/>
              <a:t> recognise. St Edward the Confessor built and dedicated Westminster Abbey to St Peter </a:t>
            </a:r>
            <a:r>
              <a:rPr lang="en-GB" sz="1200" b="0" i="0" kern="1200" dirty="0">
                <a:solidFill>
                  <a:schemeClr val="tx1"/>
                </a:solidFill>
                <a:effectLst/>
                <a:latin typeface="+mn-lt"/>
                <a:ea typeface="+mn-ea"/>
                <a:cs typeface="+mn-cs"/>
              </a:rPr>
              <a:t>as he was unable to complete a pilgrimage to St Peter’s in Rome. That’s why Westminster Abbey’s correct title is the Collegiate Church of St Peter, Westminster. </a:t>
            </a:r>
            <a:endParaRPr lang="en-GB" dirty="0"/>
          </a:p>
          <a:p>
            <a:endParaRPr lang="en-US" dirty="0">
              <a:cs typeface="Calibri" panose="020F0502020204030204"/>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16</a:t>
            </a:fld>
            <a:endParaRPr lang="en-GB"/>
          </a:p>
        </p:txBody>
      </p:sp>
    </p:spTree>
    <p:extLst>
      <p:ext uri="{BB962C8B-B14F-4D97-AF65-F5344CB8AC3E}">
        <p14:creationId xmlns:p14="http://schemas.microsoft.com/office/powerpoint/2010/main" val="11445103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Teacher: Hand out the “St-Edward-the-Confessor-storyboard-template” for pupils to complete. Pupils can complete their own drawings of the fourteen scenes or use the ““St-Edward-the-Confessor-factsheet” to create their own storyboard about St Edward the Confessor. </a:t>
            </a:r>
          </a:p>
          <a:p>
            <a:endParaRPr lang="en-GB" baseline="0" dirty="0"/>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17</a:t>
            </a:fld>
            <a:endParaRPr lang="en-GB"/>
          </a:p>
        </p:txBody>
      </p:sp>
    </p:spTree>
    <p:extLst>
      <p:ext uri="{BB962C8B-B14F-4D97-AF65-F5344CB8AC3E}">
        <p14:creationId xmlns:p14="http://schemas.microsoft.com/office/powerpoint/2010/main" val="31809554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18</a:t>
            </a:fld>
            <a:endParaRPr lang="en-GB"/>
          </a:p>
        </p:txBody>
      </p:sp>
    </p:spTree>
    <p:extLst>
      <p:ext uri="{BB962C8B-B14F-4D97-AF65-F5344CB8AC3E}">
        <p14:creationId xmlns:p14="http://schemas.microsoft.com/office/powerpoint/2010/main" val="37328312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Teacher: Now we’ve learnt about St Edward the Confessor [using one of Westminster Abbey’s St Edward the Confessor lessons or this activity could be completed using the St Edward the Confessor factsheet], we can now make our own storyboards, covering his life and legends that led to him becoming a saint. </a:t>
            </a:r>
          </a:p>
          <a:p>
            <a:endParaRPr lang="en-US" dirty="0">
              <a:cs typeface="Calibri" panose="020F0502020204030204"/>
            </a:endParaRPr>
          </a:p>
          <a:p>
            <a:r>
              <a:rPr lang="en-US" dirty="0">
                <a:cs typeface="Calibri" panose="020F0502020204030204"/>
              </a:rPr>
              <a:t>Did you know that Westminster Abbey has its own historical storyboard for St Edward the Confessor? On the western side of the chapel is a stone screen dating from the mid-15</a:t>
            </a:r>
            <a:r>
              <a:rPr lang="en-US" baseline="30000" dirty="0">
                <a:cs typeface="Calibri" panose="020F0502020204030204"/>
              </a:rPr>
              <a:t>th</a:t>
            </a:r>
            <a:r>
              <a:rPr lang="en-US" dirty="0">
                <a:cs typeface="Calibri" panose="020F0502020204030204"/>
              </a:rPr>
              <a:t> century. Along the top, there are 14 scenes of events, both real and legendary, about the life of St Edward the Confessor. </a:t>
            </a:r>
          </a:p>
          <a:p>
            <a:endParaRPr lang="en-US" dirty="0">
              <a:cs typeface="Calibri" panose="020F0502020204030204"/>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30541272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panose="020F0502020204030204"/>
              </a:rPr>
              <a:t>Teacher: This image shows noblemen giving an oath of fealty (loyalty) </a:t>
            </a:r>
            <a:r>
              <a:rPr lang="en-GB" dirty="0"/>
              <a:t>to Queen Emma of Normandy, the mother of St Edward the Confessor, in the name of her unborn son. Noblemen were pledging their allegiance to St Edward the Confessor before he was even born in this crowded scene. </a:t>
            </a:r>
          </a:p>
          <a:p>
            <a:endParaRPr lang="en-US" dirty="0">
              <a:cs typeface="Calibri" panose="020F0502020204030204"/>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3</a:t>
            </a:fld>
            <a:endParaRPr lang="en-GB"/>
          </a:p>
        </p:txBody>
      </p:sp>
    </p:spTree>
    <p:extLst>
      <p:ext uri="{BB962C8B-B14F-4D97-AF65-F5344CB8AC3E}">
        <p14:creationId xmlns:p14="http://schemas.microsoft.com/office/powerpoint/2010/main" val="18059597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panose="020F0502020204030204"/>
              </a:rPr>
              <a:t>Teacher: </a:t>
            </a:r>
            <a:r>
              <a:rPr lang="en-GB" dirty="0"/>
              <a:t>Can you see two parents holding a baby? This scene shows the birth of St Edward the Confessor. We know he was born in Islip in Oxfordshire but historians can only estimate his birth in c.1003.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4</a:t>
            </a:fld>
            <a:endParaRPr lang="en-GB"/>
          </a:p>
        </p:txBody>
      </p:sp>
    </p:spTree>
    <p:extLst>
      <p:ext uri="{BB962C8B-B14F-4D97-AF65-F5344CB8AC3E}">
        <p14:creationId xmlns:p14="http://schemas.microsoft.com/office/powerpoint/2010/main" val="36691377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panose="020F0502020204030204"/>
              </a:rPr>
              <a:t>Teacher: This scene celebrates St Edward the Confessor’s coronation in Winchester in 1042. While we know Westminster Abbey as the coronation church now, in 1042 there was only a Saxon church built on this spot. </a:t>
            </a:r>
            <a:r>
              <a:rPr lang="en-GB" dirty="0"/>
              <a:t>Can you spot St Edward the Confessor getting a crown placed on his head? </a:t>
            </a:r>
          </a:p>
          <a:p>
            <a:endParaRPr lang="en-US" dirty="0">
              <a:cs typeface="Calibri" panose="020F0502020204030204"/>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5</a:t>
            </a:fld>
            <a:endParaRPr lang="en-GB"/>
          </a:p>
        </p:txBody>
      </p:sp>
    </p:spTree>
    <p:extLst>
      <p:ext uri="{BB962C8B-B14F-4D97-AF65-F5344CB8AC3E}">
        <p14:creationId xmlns:p14="http://schemas.microsoft.com/office/powerpoint/2010/main" val="35458755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panose="020F0502020204030204"/>
              </a:rPr>
              <a:t>Teacher: This scene shows</a:t>
            </a:r>
            <a:r>
              <a:rPr lang="en-GB" dirty="0"/>
              <a:t> the devil dancing on casks to be paid as Danegeld. Danegeld was a tax paid to Vikings to save the land from being invaded – a tax which was later abolished by St Edward the Confessor.</a:t>
            </a:r>
          </a:p>
          <a:p>
            <a:endParaRPr lang="en-US" dirty="0">
              <a:cs typeface="Calibri" panose="020F0502020204030204"/>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6</a:t>
            </a:fld>
            <a:endParaRPr lang="en-GB"/>
          </a:p>
        </p:txBody>
      </p:sp>
    </p:spTree>
    <p:extLst>
      <p:ext uri="{BB962C8B-B14F-4D97-AF65-F5344CB8AC3E}">
        <p14:creationId xmlns:p14="http://schemas.microsoft.com/office/powerpoint/2010/main" val="13465750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panose="020F0502020204030204"/>
              </a:rPr>
              <a:t>Teacher: </a:t>
            </a:r>
            <a:r>
              <a:rPr lang="en-GB" dirty="0"/>
              <a:t>Can you spot the thief? It was well known that St Edward the Confessor used to keep his treasure in his bedchamber so a thief who wanted to steal the national treasure would have to wait until he fell asleep. St Edward the Confessor knew that the thief was stealing and warned him that the guard was coming. </a:t>
            </a:r>
          </a:p>
          <a:p>
            <a:endParaRPr lang="en-US" dirty="0">
              <a:cs typeface="Calibri" panose="020F0502020204030204"/>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7</a:t>
            </a:fld>
            <a:endParaRPr lang="en-GB"/>
          </a:p>
        </p:txBody>
      </p:sp>
    </p:spTree>
    <p:extLst>
      <p:ext uri="{BB962C8B-B14F-4D97-AF65-F5344CB8AC3E}">
        <p14:creationId xmlns:p14="http://schemas.microsoft.com/office/powerpoint/2010/main" val="35256130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panose="020F0502020204030204"/>
              </a:rPr>
              <a:t>Teacher: This scene shows us that St Edward the Confessor was a very religious man. While at Mass at Westminster and receiving the Eucharist, Christ appeared to St Edward the Confessor as a vision. </a:t>
            </a:r>
          </a:p>
          <a:p>
            <a:endParaRPr lang="en-US" dirty="0">
              <a:cs typeface="Calibri" panose="020F0502020204030204"/>
            </a:endParaRPr>
          </a:p>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©2020 Dean</a:t>
            </a:r>
            <a:r>
              <a:rPr lang="en-US" baseline="0" dirty="0"/>
              <a:t> &amp; Chapter of Westminster</a:t>
            </a:r>
            <a:endParaRPr lang="en-GB" dirty="0"/>
          </a:p>
          <a:p>
            <a:endParaRPr lang="en-GB" baseline="0" dirty="0"/>
          </a:p>
        </p:txBody>
      </p:sp>
      <p:sp>
        <p:nvSpPr>
          <p:cNvPr id="4" name="Slide Number Placeholder 3"/>
          <p:cNvSpPr>
            <a:spLocks noGrp="1"/>
          </p:cNvSpPr>
          <p:nvPr>
            <p:ph type="sldNum" sz="quarter" idx="5"/>
          </p:nvPr>
        </p:nvSpPr>
        <p:spPr/>
        <p:txBody>
          <a:bodyPr/>
          <a:lstStyle/>
          <a:p>
            <a:fld id="{5C249C6D-FBAB-4560-AF80-E37FDE38022A}" type="slidenum">
              <a:rPr lang="en-GB" smtClean="0"/>
              <a:t>8</a:t>
            </a:fld>
            <a:endParaRPr lang="en-GB"/>
          </a:p>
        </p:txBody>
      </p:sp>
    </p:spTree>
    <p:extLst>
      <p:ext uri="{BB962C8B-B14F-4D97-AF65-F5344CB8AC3E}">
        <p14:creationId xmlns:p14="http://schemas.microsoft.com/office/powerpoint/2010/main" val="23659580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dirty="0"/>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dirty="0"/>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 title goes here</a:t>
            </a:r>
          </a:p>
          <a:p>
            <a:r>
              <a:rPr lang="en-US" dirty="0"/>
              <a:t>Date </a:t>
            </a:r>
          </a:p>
        </p:txBody>
      </p:sp>
      <p:sp>
        <p:nvSpPr>
          <p:cNvPr id="5" name="Footer Placeholder 4"/>
          <p:cNvSpPr>
            <a:spLocks noGrp="1"/>
          </p:cNvSpPr>
          <p:nvPr>
            <p:ph type="ftr" sz="quarter" idx="11"/>
          </p:nvPr>
        </p:nvSpPr>
        <p:spPr/>
        <p:txBody>
          <a:bodyPr/>
          <a:lstStyle/>
          <a:p>
            <a:r>
              <a:rPr lang="en-GB" dirty="0"/>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dirty="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dirty="0"/>
              <a:t>Click to add subheading</a:t>
            </a:r>
            <a:endParaRPr lang="en-GB" dirty="0"/>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dirty="0"/>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dirty="0"/>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dirty="0"/>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dirty="0"/>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dirty="0"/>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dirty="0"/>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dirty="0"/>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dirty="0"/>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dirty="0"/>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dirty="0"/>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dirty="0"/>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dirty="0"/>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dirty="0"/>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dirty="0"/>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dirty="0"/>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dirty="0"/>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dirty="0"/>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dirty="0"/>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dirty="0"/>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dirty="0"/>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dirty="0"/>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dirty="0"/>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dirty="0"/>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dirty="0"/>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dirty="0"/>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dirty="0"/>
              <a:t>Thank you.</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dirty="0"/>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dirty="0"/>
              <a:t>Facebook</a:t>
            </a:r>
          </a:p>
          <a:p>
            <a:pPr lvl="0"/>
            <a:r>
              <a:rPr lang="en-US" dirty="0"/>
              <a:t>Twitter</a:t>
            </a:r>
          </a:p>
          <a:p>
            <a:pPr lvl="0"/>
            <a:r>
              <a:rPr lang="en-US" dirty="0"/>
              <a:t>Insta</a:t>
            </a:r>
          </a:p>
          <a:p>
            <a:pPr lvl="0"/>
            <a:r>
              <a:rPr lang="en-US" dirty="0"/>
              <a:t>YouTube</a:t>
            </a:r>
          </a:p>
          <a:p>
            <a:pPr lvl="0"/>
            <a:r>
              <a:rPr lang="en-US" dirty="0"/>
              <a:t>Tumbler</a:t>
            </a:r>
          </a:p>
          <a:p>
            <a:pPr lvl="0"/>
            <a:r>
              <a:rPr lang="en-US" dirty="0"/>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hqprint">
              <a:extLst>
                <a:ext uri="{28A0092B-C50C-407E-A947-70E740481C1C}">
                  <a14:useLocalDpi xmlns:a14="http://schemas.microsoft.com/office/drawing/2010/main" val="0"/>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hqprint">
              <a:extLst>
                <a:ext uri="{28A0092B-C50C-407E-A947-70E740481C1C}">
                  <a14:useLocalDpi xmlns:a14="http://schemas.microsoft.com/office/drawing/2010/main" val="0"/>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dirty="0"/>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dirty="0"/>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12/2/2021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dirty="0"/>
              <a:t>Main divider heading.</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dirty="0"/>
          </a:p>
        </p:txBody>
      </p:sp>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dirty="0"/>
          </a:p>
        </p:txBody>
      </p:sp>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dirty="0"/>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dirty="0"/>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dirty="0"/>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endParaRPr lang="en-GB" dirty="0"/>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dirty="0"/>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7" cstate="hqprint">
            <a:extLst>
              <a:ext uri="{28A0092B-C50C-407E-A947-70E740481C1C}">
                <a14:useLocalDpi xmlns:a14="http://schemas.microsoft.com/office/drawing/2010/main" val="0"/>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dirty="0">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77" r:id="rId15"/>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8" Type="http://schemas.openxmlformats.org/officeDocument/2006/relationships/image" Target="../media/image16.jpg"/><Relationship Id="rId13" Type="http://schemas.openxmlformats.org/officeDocument/2006/relationships/image" Target="../media/image22.jpg"/><Relationship Id="rId3" Type="http://schemas.openxmlformats.org/officeDocument/2006/relationships/image" Target="../media/image11.jpg"/><Relationship Id="rId7" Type="http://schemas.openxmlformats.org/officeDocument/2006/relationships/image" Target="../media/image15.jpg"/><Relationship Id="rId12" Type="http://schemas.openxmlformats.org/officeDocument/2006/relationships/image" Target="../media/image21.jpg"/><Relationship Id="rId2" Type="http://schemas.openxmlformats.org/officeDocument/2006/relationships/notesSlide" Target="../notesSlides/notesSlide18.xml"/><Relationship Id="rId16" Type="http://schemas.openxmlformats.org/officeDocument/2006/relationships/image" Target="../media/image20.jpg"/><Relationship Id="rId1" Type="http://schemas.openxmlformats.org/officeDocument/2006/relationships/slideLayout" Target="../slideLayouts/slideLayout15.xml"/><Relationship Id="rId6" Type="http://schemas.openxmlformats.org/officeDocument/2006/relationships/image" Target="../media/image14.jpg"/><Relationship Id="rId11" Type="http://schemas.openxmlformats.org/officeDocument/2006/relationships/image" Target="../media/image19.jpg"/><Relationship Id="rId5" Type="http://schemas.openxmlformats.org/officeDocument/2006/relationships/image" Target="../media/image13.jpg"/><Relationship Id="rId15" Type="http://schemas.openxmlformats.org/officeDocument/2006/relationships/image" Target="../media/image24.jpg"/><Relationship Id="rId10" Type="http://schemas.openxmlformats.org/officeDocument/2006/relationships/image" Target="../media/image18.jpg"/><Relationship Id="rId4" Type="http://schemas.openxmlformats.org/officeDocument/2006/relationships/image" Target="../media/image12.JPG"/><Relationship Id="rId9" Type="http://schemas.openxmlformats.org/officeDocument/2006/relationships/image" Target="../media/image17.jpg"/><Relationship Id="rId14" Type="http://schemas.openxmlformats.org/officeDocument/2006/relationships/image" Target="../media/image23.jpg"/></Relationships>
</file>

<file path=ppt/slides/_rels/slide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 r="-1000"/>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a:t>
            </a:fld>
            <a:endParaRPr lang="en-GB" sz="700">
              <a:solidFill>
                <a:schemeClr val="bg1"/>
              </a:solidFill>
            </a:endParaRPr>
          </a:p>
        </p:txBody>
      </p:sp>
      <p:sp>
        <p:nvSpPr>
          <p:cNvPr id="8" name="Footer Placeholder 2">
            <a:extLst>
              <a:ext uri="{FF2B5EF4-FFF2-40B4-BE49-F238E27FC236}">
                <a16:creationId xmlns:a16="http://schemas.microsoft.com/office/drawing/2014/main" id="{9DF1C1B0-F1BD-47BC-A23E-BFC4BDF8B584}"/>
              </a:ext>
            </a:extLst>
          </p:cNvPr>
          <p:cNvSpPr txBox="1">
            <a:spLocks/>
          </p:cNvSpPr>
          <p:nvPr/>
        </p:nvSpPr>
        <p:spPr>
          <a:xfrm>
            <a:off x="352949" y="6502955"/>
            <a:ext cx="3086100" cy="167697"/>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dirty="0">
                <a:solidFill>
                  <a:schemeClr val="bg1"/>
                </a:solidFill>
              </a:rPr>
              <a:t>©2020 Dean and Chapter of Westminster</a:t>
            </a:r>
          </a:p>
        </p:txBody>
      </p:sp>
      <p:sp>
        <p:nvSpPr>
          <p:cNvPr id="9" name="TextBox 8"/>
          <p:cNvSpPr txBox="1"/>
          <p:nvPr/>
        </p:nvSpPr>
        <p:spPr>
          <a:xfrm>
            <a:off x="352949" y="1136073"/>
            <a:ext cx="6206113" cy="523220"/>
          </a:xfrm>
          <a:prstGeom prst="rect">
            <a:avLst/>
          </a:prstGeom>
          <a:solidFill>
            <a:schemeClr val="tx2"/>
          </a:solidFill>
        </p:spPr>
        <p:txBody>
          <a:bodyPr wrap="square" rtlCol="0">
            <a:spAutoFit/>
          </a:bodyPr>
          <a:lstStyle/>
          <a:p>
            <a:r>
              <a:rPr lang="en-GB" sz="2800" b="1" dirty="0">
                <a:solidFill>
                  <a:schemeClr val="bg1"/>
                </a:solidFill>
                <a:latin typeface="+mj-lt"/>
              </a:rPr>
              <a:t>St Edward the Confessor storyboard</a:t>
            </a:r>
          </a:p>
        </p:txBody>
      </p:sp>
    </p:spTree>
    <p:extLst>
      <p:ext uri="{BB962C8B-B14F-4D97-AF65-F5344CB8AC3E}">
        <p14:creationId xmlns:p14="http://schemas.microsoft.com/office/powerpoint/2010/main" val="42135004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10" name="TextBox 9">
            <a:extLst>
              <a:ext uri="{FF2B5EF4-FFF2-40B4-BE49-F238E27FC236}">
                <a16:creationId xmlns:a16="http://schemas.microsoft.com/office/drawing/2014/main" id="{E26EE24B-C6F7-49B6-A05B-680565FA236B}"/>
              </a:ext>
            </a:extLst>
          </p:cNvPr>
          <p:cNvSpPr txBox="1"/>
          <p:nvPr/>
        </p:nvSpPr>
        <p:spPr>
          <a:xfrm>
            <a:off x="444294" y="924838"/>
            <a:ext cx="7886700" cy="523220"/>
          </a:xfrm>
          <a:prstGeom prst="rect">
            <a:avLst/>
          </a:prstGeom>
          <a:noFill/>
        </p:spPr>
        <p:txBody>
          <a:bodyPr wrap="square" rtlCol="0">
            <a:spAutoFit/>
          </a:bodyPr>
          <a:lstStyle/>
          <a:p>
            <a:pPr algn="ctr"/>
            <a:r>
              <a:rPr lang="en-US" sz="2800" b="1" dirty="0">
                <a:latin typeface="+mj-lt"/>
              </a:rPr>
              <a:t>The shipwreck</a:t>
            </a:r>
          </a:p>
        </p:txBody>
      </p:sp>
      <p:pic>
        <p:nvPicPr>
          <p:cNvPr id="5" name="Picture 4">
            <a:extLst>
              <a:ext uri="{FF2B5EF4-FFF2-40B4-BE49-F238E27FC236}">
                <a16:creationId xmlns:a16="http://schemas.microsoft.com/office/drawing/2014/main" id="{903D6592-3628-4BF6-8325-51939A0768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8133" y="1573557"/>
            <a:ext cx="7878030" cy="4936898"/>
          </a:xfrm>
          <a:prstGeom prst="rect">
            <a:avLst/>
          </a:prstGeom>
        </p:spPr>
      </p:pic>
    </p:spTree>
    <p:extLst>
      <p:ext uri="{BB962C8B-B14F-4D97-AF65-F5344CB8AC3E}">
        <p14:creationId xmlns:p14="http://schemas.microsoft.com/office/powerpoint/2010/main" val="27847944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10" name="TextBox 9">
            <a:extLst>
              <a:ext uri="{FF2B5EF4-FFF2-40B4-BE49-F238E27FC236}">
                <a16:creationId xmlns:a16="http://schemas.microsoft.com/office/drawing/2014/main" id="{E26EE24B-C6F7-49B6-A05B-680565FA236B}"/>
              </a:ext>
            </a:extLst>
          </p:cNvPr>
          <p:cNvSpPr txBox="1"/>
          <p:nvPr/>
        </p:nvSpPr>
        <p:spPr>
          <a:xfrm>
            <a:off x="444297" y="975332"/>
            <a:ext cx="7886700" cy="523220"/>
          </a:xfrm>
          <a:prstGeom prst="rect">
            <a:avLst/>
          </a:prstGeom>
          <a:noFill/>
        </p:spPr>
        <p:txBody>
          <a:bodyPr wrap="square" rtlCol="0">
            <a:spAutoFit/>
          </a:bodyPr>
          <a:lstStyle/>
          <a:p>
            <a:pPr algn="ctr"/>
            <a:r>
              <a:rPr lang="en-US" sz="2800" b="1" dirty="0">
                <a:latin typeface="+mj-lt"/>
              </a:rPr>
              <a:t>The future feud</a:t>
            </a:r>
          </a:p>
        </p:txBody>
      </p:sp>
      <p:pic>
        <p:nvPicPr>
          <p:cNvPr id="6" name="Picture 5">
            <a:extLst>
              <a:ext uri="{FF2B5EF4-FFF2-40B4-BE49-F238E27FC236}">
                <a16:creationId xmlns:a16="http://schemas.microsoft.com/office/drawing/2014/main" id="{990B19CE-1D2E-480B-97FA-F35B791435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7158" y="1661480"/>
            <a:ext cx="7947757" cy="4987217"/>
          </a:xfrm>
          <a:prstGeom prst="rect">
            <a:avLst/>
          </a:prstGeom>
        </p:spPr>
      </p:pic>
    </p:spTree>
    <p:extLst>
      <p:ext uri="{BB962C8B-B14F-4D97-AF65-F5344CB8AC3E}">
        <p14:creationId xmlns:p14="http://schemas.microsoft.com/office/powerpoint/2010/main" val="32012241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10" name="TextBox 9">
            <a:extLst>
              <a:ext uri="{FF2B5EF4-FFF2-40B4-BE49-F238E27FC236}">
                <a16:creationId xmlns:a16="http://schemas.microsoft.com/office/drawing/2014/main" id="{E26EE24B-C6F7-49B6-A05B-680565FA236B}"/>
              </a:ext>
            </a:extLst>
          </p:cNvPr>
          <p:cNvSpPr txBox="1"/>
          <p:nvPr/>
        </p:nvSpPr>
        <p:spPr>
          <a:xfrm>
            <a:off x="444297" y="975332"/>
            <a:ext cx="7886700" cy="523220"/>
          </a:xfrm>
          <a:prstGeom prst="rect">
            <a:avLst/>
          </a:prstGeom>
          <a:noFill/>
        </p:spPr>
        <p:txBody>
          <a:bodyPr wrap="square" rtlCol="0">
            <a:spAutoFit/>
          </a:bodyPr>
          <a:lstStyle/>
          <a:p>
            <a:pPr algn="ctr"/>
            <a:r>
              <a:rPr lang="en-US" sz="2800" b="1" dirty="0">
                <a:latin typeface="+mj-lt"/>
              </a:rPr>
              <a:t>Seven Sleepers</a:t>
            </a:r>
          </a:p>
        </p:txBody>
      </p:sp>
      <p:pic>
        <p:nvPicPr>
          <p:cNvPr id="5" name="Picture 4">
            <a:extLst>
              <a:ext uri="{FF2B5EF4-FFF2-40B4-BE49-F238E27FC236}">
                <a16:creationId xmlns:a16="http://schemas.microsoft.com/office/drawing/2014/main" id="{E76DCEDE-ED60-4102-A53A-62FD4E5A8E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634" y="1846146"/>
            <a:ext cx="7886699" cy="4725447"/>
          </a:xfrm>
          <a:prstGeom prst="rect">
            <a:avLst/>
          </a:prstGeom>
        </p:spPr>
      </p:pic>
    </p:spTree>
    <p:extLst>
      <p:ext uri="{BB962C8B-B14F-4D97-AF65-F5344CB8AC3E}">
        <p14:creationId xmlns:p14="http://schemas.microsoft.com/office/powerpoint/2010/main" val="21202193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10" name="TextBox 9">
            <a:extLst>
              <a:ext uri="{FF2B5EF4-FFF2-40B4-BE49-F238E27FC236}">
                <a16:creationId xmlns:a16="http://schemas.microsoft.com/office/drawing/2014/main" id="{E26EE24B-C6F7-49B6-A05B-680565FA236B}"/>
              </a:ext>
            </a:extLst>
          </p:cNvPr>
          <p:cNvSpPr txBox="1"/>
          <p:nvPr/>
        </p:nvSpPr>
        <p:spPr>
          <a:xfrm>
            <a:off x="582634" y="975332"/>
            <a:ext cx="7886700" cy="523220"/>
          </a:xfrm>
          <a:prstGeom prst="rect">
            <a:avLst/>
          </a:prstGeom>
          <a:noFill/>
        </p:spPr>
        <p:txBody>
          <a:bodyPr wrap="square" rtlCol="0">
            <a:spAutoFit/>
          </a:bodyPr>
          <a:lstStyle/>
          <a:p>
            <a:pPr algn="ctr"/>
            <a:r>
              <a:rPr lang="en-US" sz="2800" b="1" dirty="0">
                <a:latin typeface="+mj-lt"/>
              </a:rPr>
              <a:t>St John the Evangelist</a:t>
            </a:r>
          </a:p>
        </p:txBody>
      </p:sp>
      <p:pic>
        <p:nvPicPr>
          <p:cNvPr id="9" name="Picture 8">
            <a:extLst>
              <a:ext uri="{FF2B5EF4-FFF2-40B4-BE49-F238E27FC236}">
                <a16:creationId xmlns:a16="http://schemas.microsoft.com/office/drawing/2014/main" id="{0A33A329-E6AC-4ECA-A121-573CDDCFD0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634" y="1661480"/>
            <a:ext cx="8061963" cy="4662502"/>
          </a:xfrm>
          <a:prstGeom prst="rect">
            <a:avLst/>
          </a:prstGeom>
        </p:spPr>
      </p:pic>
    </p:spTree>
    <p:extLst>
      <p:ext uri="{BB962C8B-B14F-4D97-AF65-F5344CB8AC3E}">
        <p14:creationId xmlns:p14="http://schemas.microsoft.com/office/powerpoint/2010/main" val="41745936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10" name="TextBox 9">
            <a:extLst>
              <a:ext uri="{FF2B5EF4-FFF2-40B4-BE49-F238E27FC236}">
                <a16:creationId xmlns:a16="http://schemas.microsoft.com/office/drawing/2014/main" id="{E26EE24B-C6F7-49B6-A05B-680565FA236B}"/>
              </a:ext>
            </a:extLst>
          </p:cNvPr>
          <p:cNvSpPr txBox="1"/>
          <p:nvPr/>
        </p:nvSpPr>
        <p:spPr>
          <a:xfrm>
            <a:off x="582634" y="975332"/>
            <a:ext cx="7886700" cy="523220"/>
          </a:xfrm>
          <a:prstGeom prst="rect">
            <a:avLst/>
          </a:prstGeom>
          <a:noFill/>
        </p:spPr>
        <p:txBody>
          <a:bodyPr wrap="square" rtlCol="0">
            <a:spAutoFit/>
          </a:bodyPr>
          <a:lstStyle/>
          <a:p>
            <a:pPr algn="ctr"/>
            <a:r>
              <a:rPr lang="en-US" sz="2800" b="1" dirty="0">
                <a:latin typeface="+mj-lt"/>
              </a:rPr>
              <a:t>Blind men cured</a:t>
            </a:r>
          </a:p>
        </p:txBody>
      </p:sp>
      <p:pic>
        <p:nvPicPr>
          <p:cNvPr id="5" name="Picture 4">
            <a:extLst>
              <a:ext uri="{FF2B5EF4-FFF2-40B4-BE49-F238E27FC236}">
                <a16:creationId xmlns:a16="http://schemas.microsoft.com/office/drawing/2014/main" id="{93ED711C-5516-4B41-BB60-1BB4251777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148" y="1846146"/>
            <a:ext cx="7985704" cy="4452030"/>
          </a:xfrm>
          <a:prstGeom prst="rect">
            <a:avLst/>
          </a:prstGeom>
        </p:spPr>
      </p:pic>
    </p:spTree>
    <p:extLst>
      <p:ext uri="{BB962C8B-B14F-4D97-AF65-F5344CB8AC3E}">
        <p14:creationId xmlns:p14="http://schemas.microsoft.com/office/powerpoint/2010/main" val="39569225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10" name="TextBox 9">
            <a:extLst>
              <a:ext uri="{FF2B5EF4-FFF2-40B4-BE49-F238E27FC236}">
                <a16:creationId xmlns:a16="http://schemas.microsoft.com/office/drawing/2014/main" id="{E26EE24B-C6F7-49B6-A05B-680565FA236B}"/>
              </a:ext>
            </a:extLst>
          </p:cNvPr>
          <p:cNvSpPr txBox="1"/>
          <p:nvPr/>
        </p:nvSpPr>
        <p:spPr>
          <a:xfrm>
            <a:off x="582634" y="975332"/>
            <a:ext cx="7886700" cy="523220"/>
          </a:xfrm>
          <a:prstGeom prst="rect">
            <a:avLst/>
          </a:prstGeom>
          <a:noFill/>
        </p:spPr>
        <p:txBody>
          <a:bodyPr wrap="square" rtlCol="0">
            <a:spAutoFit/>
          </a:bodyPr>
          <a:lstStyle/>
          <a:p>
            <a:pPr algn="ctr"/>
            <a:r>
              <a:rPr lang="en-US" sz="2800" b="1" dirty="0">
                <a:latin typeface="+mj-lt"/>
              </a:rPr>
              <a:t>Foretelling St Edward the Confessor’s death</a:t>
            </a:r>
          </a:p>
        </p:txBody>
      </p:sp>
      <p:pic>
        <p:nvPicPr>
          <p:cNvPr id="6" name="Picture 5">
            <a:extLst>
              <a:ext uri="{FF2B5EF4-FFF2-40B4-BE49-F238E27FC236}">
                <a16:creationId xmlns:a16="http://schemas.microsoft.com/office/drawing/2014/main" id="{0DCE3491-B023-4A48-BF27-7AADBE3D1D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7527" y="1661480"/>
            <a:ext cx="7728946" cy="4772624"/>
          </a:xfrm>
          <a:prstGeom prst="rect">
            <a:avLst/>
          </a:prstGeom>
        </p:spPr>
      </p:pic>
    </p:spTree>
    <p:extLst>
      <p:ext uri="{BB962C8B-B14F-4D97-AF65-F5344CB8AC3E}">
        <p14:creationId xmlns:p14="http://schemas.microsoft.com/office/powerpoint/2010/main" val="25777890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10" name="TextBox 9">
            <a:extLst>
              <a:ext uri="{FF2B5EF4-FFF2-40B4-BE49-F238E27FC236}">
                <a16:creationId xmlns:a16="http://schemas.microsoft.com/office/drawing/2014/main" id="{E26EE24B-C6F7-49B6-A05B-680565FA236B}"/>
              </a:ext>
            </a:extLst>
          </p:cNvPr>
          <p:cNvSpPr txBox="1"/>
          <p:nvPr/>
        </p:nvSpPr>
        <p:spPr>
          <a:xfrm>
            <a:off x="582634" y="975332"/>
            <a:ext cx="7886700" cy="523220"/>
          </a:xfrm>
          <a:prstGeom prst="rect">
            <a:avLst/>
          </a:prstGeom>
          <a:noFill/>
        </p:spPr>
        <p:txBody>
          <a:bodyPr wrap="square" rtlCol="0">
            <a:spAutoFit/>
          </a:bodyPr>
          <a:lstStyle/>
          <a:p>
            <a:pPr algn="ctr"/>
            <a:r>
              <a:rPr lang="en-US" sz="2800" b="1" dirty="0">
                <a:latin typeface="+mj-lt"/>
              </a:rPr>
              <a:t>Pilgrims return the ring</a:t>
            </a:r>
          </a:p>
        </p:txBody>
      </p:sp>
      <p:pic>
        <p:nvPicPr>
          <p:cNvPr id="5" name="Picture 4">
            <a:extLst>
              <a:ext uri="{FF2B5EF4-FFF2-40B4-BE49-F238E27FC236}">
                <a16:creationId xmlns:a16="http://schemas.microsoft.com/office/drawing/2014/main" id="{7E97A406-0075-46C7-9EBD-6E61E65793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9625" y="1661480"/>
            <a:ext cx="7772718" cy="4754312"/>
          </a:xfrm>
          <a:prstGeom prst="rect">
            <a:avLst/>
          </a:prstGeom>
        </p:spPr>
      </p:pic>
    </p:spTree>
    <p:extLst>
      <p:ext uri="{BB962C8B-B14F-4D97-AF65-F5344CB8AC3E}">
        <p14:creationId xmlns:p14="http://schemas.microsoft.com/office/powerpoint/2010/main" val="10551788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10" name="TextBox 9">
            <a:extLst>
              <a:ext uri="{FF2B5EF4-FFF2-40B4-BE49-F238E27FC236}">
                <a16:creationId xmlns:a16="http://schemas.microsoft.com/office/drawing/2014/main" id="{E26EE24B-C6F7-49B6-A05B-680565FA236B}"/>
              </a:ext>
            </a:extLst>
          </p:cNvPr>
          <p:cNvSpPr txBox="1"/>
          <p:nvPr/>
        </p:nvSpPr>
        <p:spPr>
          <a:xfrm>
            <a:off x="582634" y="975332"/>
            <a:ext cx="7886700" cy="523220"/>
          </a:xfrm>
          <a:prstGeom prst="rect">
            <a:avLst/>
          </a:prstGeom>
          <a:noFill/>
        </p:spPr>
        <p:txBody>
          <a:bodyPr wrap="square" rtlCol="0">
            <a:spAutoFit/>
          </a:bodyPr>
          <a:lstStyle/>
          <a:p>
            <a:pPr algn="ctr"/>
            <a:r>
              <a:rPr lang="en-US" sz="2800" b="1" dirty="0">
                <a:latin typeface="+mj-lt"/>
              </a:rPr>
              <a:t>Dedication of a church</a:t>
            </a:r>
          </a:p>
        </p:txBody>
      </p:sp>
      <p:pic>
        <p:nvPicPr>
          <p:cNvPr id="6" name="Picture 5">
            <a:extLst>
              <a:ext uri="{FF2B5EF4-FFF2-40B4-BE49-F238E27FC236}">
                <a16:creationId xmlns:a16="http://schemas.microsoft.com/office/drawing/2014/main" id="{EF163A95-338F-4FA0-9750-C61C094641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3214" y="1661480"/>
            <a:ext cx="7857571" cy="4924078"/>
          </a:xfrm>
          <a:prstGeom prst="rect">
            <a:avLst/>
          </a:prstGeom>
        </p:spPr>
      </p:pic>
    </p:spTree>
    <p:extLst>
      <p:ext uri="{BB962C8B-B14F-4D97-AF65-F5344CB8AC3E}">
        <p14:creationId xmlns:p14="http://schemas.microsoft.com/office/powerpoint/2010/main" val="11915063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extBox 2">
            <a:extLst>
              <a:ext uri="{FF2B5EF4-FFF2-40B4-BE49-F238E27FC236}">
                <a16:creationId xmlns:a16="http://schemas.microsoft.com/office/drawing/2014/main" id="{C4AE3298-6484-415A-80ED-7D46EC83A3BA}"/>
              </a:ext>
            </a:extLst>
          </p:cNvPr>
          <p:cNvSpPr txBox="1"/>
          <p:nvPr/>
        </p:nvSpPr>
        <p:spPr>
          <a:xfrm>
            <a:off x="628650" y="951634"/>
            <a:ext cx="7886700" cy="523220"/>
          </a:xfrm>
          <a:prstGeom prst="rect">
            <a:avLst/>
          </a:prstGeom>
          <a:noFill/>
        </p:spPr>
        <p:txBody>
          <a:bodyPr wrap="square" rtlCol="0">
            <a:spAutoFit/>
          </a:bodyPr>
          <a:lstStyle/>
          <a:p>
            <a:pPr algn="ctr"/>
            <a:r>
              <a:rPr lang="en-US" sz="2800" b="1" dirty="0">
                <a:latin typeface="+mj-lt"/>
              </a:rPr>
              <a:t>St Edward the Confessor storyboard</a:t>
            </a:r>
          </a:p>
        </p:txBody>
      </p:sp>
      <p:sp>
        <p:nvSpPr>
          <p:cNvPr id="10" name="TextBox 9">
            <a:extLst>
              <a:ext uri="{FF2B5EF4-FFF2-40B4-BE49-F238E27FC236}">
                <a16:creationId xmlns:a16="http://schemas.microsoft.com/office/drawing/2014/main" id="{C78173B0-B723-41CE-A3BC-729205B93D34}"/>
              </a:ext>
            </a:extLst>
          </p:cNvPr>
          <p:cNvSpPr txBox="1"/>
          <p:nvPr/>
        </p:nvSpPr>
        <p:spPr>
          <a:xfrm>
            <a:off x="436720" y="5617542"/>
            <a:ext cx="8355588" cy="646331"/>
          </a:xfrm>
          <a:prstGeom prst="rect">
            <a:avLst/>
          </a:prstGeom>
          <a:solidFill>
            <a:schemeClr val="tx2"/>
          </a:solidFill>
        </p:spPr>
        <p:txBody>
          <a:bodyPr wrap="square" rtlCol="0">
            <a:spAutoFit/>
          </a:bodyPr>
          <a:lstStyle/>
          <a:p>
            <a:r>
              <a:rPr lang="en-GB" dirty="0">
                <a:solidFill>
                  <a:schemeClr val="bg1"/>
                </a:solidFill>
                <a:latin typeface="Arial" panose="020B0604020202020204" pitchFamily="34" charset="0"/>
                <a:cs typeface="Arial" panose="020B0604020202020204" pitchFamily="34" charset="0"/>
              </a:rPr>
              <a:t>These scenes within Westminster Abbey gives us a historical storyboard of the life and legend of St Edward the Confessor. Time to make your own… </a:t>
            </a:r>
          </a:p>
        </p:txBody>
      </p:sp>
      <p:pic>
        <p:nvPicPr>
          <p:cNvPr id="5" name="Picture 4">
            <a:extLst>
              <a:ext uri="{FF2B5EF4-FFF2-40B4-BE49-F238E27FC236}">
                <a16:creationId xmlns:a16="http://schemas.microsoft.com/office/drawing/2014/main" id="{A4CCC21D-F448-4580-9445-08B73F6858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835" y="1776046"/>
            <a:ext cx="1828800" cy="1068324"/>
          </a:xfrm>
          <a:prstGeom prst="rect">
            <a:avLst/>
          </a:prstGeom>
        </p:spPr>
      </p:pic>
      <p:pic>
        <p:nvPicPr>
          <p:cNvPr id="7" name="Picture 6">
            <a:extLst>
              <a:ext uri="{FF2B5EF4-FFF2-40B4-BE49-F238E27FC236}">
                <a16:creationId xmlns:a16="http://schemas.microsoft.com/office/drawing/2014/main" id="{5756C858-CE71-467B-A782-F0727FFC86E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97273" y="1776046"/>
            <a:ext cx="1602486" cy="1068324"/>
          </a:xfrm>
          <a:prstGeom prst="rect">
            <a:avLst/>
          </a:prstGeom>
        </p:spPr>
      </p:pic>
      <p:pic>
        <p:nvPicPr>
          <p:cNvPr id="12" name="Picture 11">
            <a:extLst>
              <a:ext uri="{FF2B5EF4-FFF2-40B4-BE49-F238E27FC236}">
                <a16:creationId xmlns:a16="http://schemas.microsoft.com/office/drawing/2014/main" id="{F519259C-66EE-4F8E-AA4F-5691104EFA7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99000" y="1776046"/>
            <a:ext cx="1718484" cy="1068324"/>
          </a:xfrm>
          <a:prstGeom prst="rect">
            <a:avLst/>
          </a:prstGeom>
        </p:spPr>
      </p:pic>
      <p:pic>
        <p:nvPicPr>
          <p:cNvPr id="14" name="Picture 13">
            <a:extLst>
              <a:ext uri="{FF2B5EF4-FFF2-40B4-BE49-F238E27FC236}">
                <a16:creationId xmlns:a16="http://schemas.microsoft.com/office/drawing/2014/main" id="{A31FDFCD-6E88-4BA5-93DF-C519F5C779F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613008" y="1776046"/>
            <a:ext cx="1656316" cy="1068324"/>
          </a:xfrm>
          <a:prstGeom prst="rect">
            <a:avLst/>
          </a:prstGeom>
        </p:spPr>
      </p:pic>
      <p:pic>
        <p:nvPicPr>
          <p:cNvPr id="16" name="Picture 15">
            <a:extLst>
              <a:ext uri="{FF2B5EF4-FFF2-40B4-BE49-F238E27FC236}">
                <a16:creationId xmlns:a16="http://schemas.microsoft.com/office/drawing/2014/main" id="{5A65E4F5-9F18-4DD3-BFC6-86AFC7ED9E6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364849" y="1776046"/>
            <a:ext cx="1656316" cy="1082127"/>
          </a:xfrm>
          <a:prstGeom prst="rect">
            <a:avLst/>
          </a:prstGeom>
        </p:spPr>
      </p:pic>
      <p:pic>
        <p:nvPicPr>
          <p:cNvPr id="18" name="Picture 17">
            <a:extLst>
              <a:ext uri="{FF2B5EF4-FFF2-40B4-BE49-F238E27FC236}">
                <a16:creationId xmlns:a16="http://schemas.microsoft.com/office/drawing/2014/main" id="{330BC52D-BFC3-4AAC-A2D6-AEB129DF973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36720" y="2979798"/>
            <a:ext cx="1660553" cy="1082127"/>
          </a:xfrm>
          <a:prstGeom prst="rect">
            <a:avLst/>
          </a:prstGeom>
        </p:spPr>
      </p:pic>
      <p:pic>
        <p:nvPicPr>
          <p:cNvPr id="20" name="Picture 19">
            <a:extLst>
              <a:ext uri="{FF2B5EF4-FFF2-40B4-BE49-F238E27FC236}">
                <a16:creationId xmlns:a16="http://schemas.microsoft.com/office/drawing/2014/main" id="{9DE8B87B-1719-4A86-83A7-566B50A3580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364728" y="2976016"/>
            <a:ext cx="1704772" cy="1068324"/>
          </a:xfrm>
          <a:prstGeom prst="rect">
            <a:avLst/>
          </a:prstGeom>
        </p:spPr>
      </p:pic>
      <p:pic>
        <p:nvPicPr>
          <p:cNvPr id="22" name="Picture 21">
            <a:extLst>
              <a:ext uri="{FF2B5EF4-FFF2-40B4-BE49-F238E27FC236}">
                <a16:creationId xmlns:a16="http://schemas.microsoft.com/office/drawing/2014/main" id="{78044B42-100A-4A9C-9113-E09214CD193F}"/>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324757" y="2984298"/>
            <a:ext cx="1741776" cy="1092964"/>
          </a:xfrm>
          <a:prstGeom prst="rect">
            <a:avLst/>
          </a:prstGeom>
        </p:spPr>
      </p:pic>
      <p:pic>
        <p:nvPicPr>
          <p:cNvPr id="24" name="Picture 23">
            <a:extLst>
              <a:ext uri="{FF2B5EF4-FFF2-40B4-BE49-F238E27FC236}">
                <a16:creationId xmlns:a16="http://schemas.microsoft.com/office/drawing/2014/main" id="{2BFE79E6-E757-43E3-9693-06C48D473617}"/>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437052" y="2979798"/>
            <a:ext cx="1824140" cy="1092964"/>
          </a:xfrm>
          <a:prstGeom prst="rect">
            <a:avLst/>
          </a:prstGeom>
        </p:spPr>
      </p:pic>
      <p:pic>
        <p:nvPicPr>
          <p:cNvPr id="28" name="Picture 27">
            <a:extLst>
              <a:ext uri="{FF2B5EF4-FFF2-40B4-BE49-F238E27FC236}">
                <a16:creationId xmlns:a16="http://schemas.microsoft.com/office/drawing/2014/main" id="{82D9F145-4277-4D9B-9258-8F5060EFC2B7}"/>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986984" y="4314823"/>
            <a:ext cx="1794723" cy="1000558"/>
          </a:xfrm>
          <a:prstGeom prst="rect">
            <a:avLst/>
          </a:prstGeom>
        </p:spPr>
      </p:pic>
      <p:pic>
        <p:nvPicPr>
          <p:cNvPr id="30" name="Picture 29">
            <a:extLst>
              <a:ext uri="{FF2B5EF4-FFF2-40B4-BE49-F238E27FC236}">
                <a16:creationId xmlns:a16="http://schemas.microsoft.com/office/drawing/2014/main" id="{D340DBE8-E212-4102-9C6A-2E7F6247A314}"/>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954239" y="4314823"/>
            <a:ext cx="1620336" cy="1000558"/>
          </a:xfrm>
          <a:prstGeom prst="rect">
            <a:avLst/>
          </a:prstGeom>
        </p:spPr>
      </p:pic>
      <p:pic>
        <p:nvPicPr>
          <p:cNvPr id="32" name="Picture 31">
            <a:extLst>
              <a:ext uri="{FF2B5EF4-FFF2-40B4-BE49-F238E27FC236}">
                <a16:creationId xmlns:a16="http://schemas.microsoft.com/office/drawing/2014/main" id="{22B9A274-EFCF-4243-B139-68AE1EFF6EB4}"/>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744161" y="4314822"/>
            <a:ext cx="1620688" cy="991321"/>
          </a:xfrm>
          <a:prstGeom prst="rect">
            <a:avLst/>
          </a:prstGeom>
        </p:spPr>
      </p:pic>
      <p:pic>
        <p:nvPicPr>
          <p:cNvPr id="34" name="Picture 33">
            <a:extLst>
              <a:ext uri="{FF2B5EF4-FFF2-40B4-BE49-F238E27FC236}">
                <a16:creationId xmlns:a16="http://schemas.microsoft.com/office/drawing/2014/main" id="{457C7670-A610-4A8E-813E-743ECA90AB90}"/>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470245" y="4314822"/>
            <a:ext cx="1581895" cy="991321"/>
          </a:xfrm>
          <a:prstGeom prst="rect">
            <a:avLst/>
          </a:prstGeom>
        </p:spPr>
      </p:pic>
      <p:pic>
        <p:nvPicPr>
          <p:cNvPr id="35" name="Picture 34">
            <a:extLst>
              <a:ext uri="{FF2B5EF4-FFF2-40B4-BE49-F238E27FC236}">
                <a16:creationId xmlns:a16="http://schemas.microsoft.com/office/drawing/2014/main" id="{D6060403-692A-401C-9639-C9BED409883B}"/>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79164" y="4314822"/>
            <a:ext cx="1784848" cy="1032237"/>
          </a:xfrm>
          <a:prstGeom prst="rect">
            <a:avLst/>
          </a:prstGeom>
        </p:spPr>
      </p:pic>
    </p:spTree>
    <p:extLst>
      <p:ext uri="{BB962C8B-B14F-4D97-AF65-F5344CB8AC3E}">
        <p14:creationId xmlns:p14="http://schemas.microsoft.com/office/powerpoint/2010/main" val="31939704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79517" y="720239"/>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603079" y="1136073"/>
            <a:ext cx="4912241" cy="2323713"/>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dirty="0">
                <a:solidFill>
                  <a:schemeClr val="bg1"/>
                </a:solidFill>
                <a:latin typeface="+mj-lt"/>
              </a:rPr>
              <a:t>Information for teachers </a:t>
            </a:r>
            <a:endParaRPr lang="en-GB" dirty="0">
              <a:solidFill>
                <a:schemeClr val="bg1"/>
              </a:solidFill>
            </a:endParaRPr>
          </a:p>
          <a:p>
            <a:pPr algn="just"/>
            <a:r>
              <a:rPr lang="en-GB" dirty="0">
                <a:solidFill>
                  <a:schemeClr val="bg1"/>
                </a:solidFill>
                <a:ea typeface="+mn-lt"/>
                <a:cs typeface="+mn-lt"/>
              </a:rPr>
              <a:t>Thank you for downloading this resource. We hope that it will be a useful teaching tool in your classroom. </a:t>
            </a:r>
          </a:p>
          <a:p>
            <a:pPr algn="just"/>
            <a:r>
              <a:rPr lang="en-GB" dirty="0">
                <a:solidFill>
                  <a:schemeClr val="bg1"/>
                </a:solidFill>
                <a:ea typeface="+mn-lt"/>
                <a:cs typeface="+mn-lt"/>
              </a:rPr>
              <a:t>As we continue to grow our free catalogue of teaching resources, we’d really appreciate a few minutes of your time to let us know what you liked and what could be improved. Please complete this </a:t>
            </a:r>
            <a:r>
              <a:rPr lang="en-GB" u="sng" dirty="0">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r>
              <a:rPr lang="en-GB" dirty="0">
                <a:solidFill>
                  <a:schemeClr val="bg1"/>
                </a:solidFill>
                <a:ea typeface="+mn-lt"/>
                <a:cs typeface="+mn-lt"/>
              </a:rPr>
              <a:t>. </a:t>
            </a:r>
          </a:p>
          <a:p>
            <a:endParaRPr lang="en-GB" dirty="0">
              <a:solidFill>
                <a:schemeClr val="bg1"/>
              </a:solidFill>
              <a:cs typeface="Arial"/>
            </a:endParaRPr>
          </a:p>
        </p:txBody>
      </p:sp>
    </p:spTree>
    <p:extLst>
      <p:ext uri="{BB962C8B-B14F-4D97-AF65-F5344CB8AC3E}">
        <p14:creationId xmlns:p14="http://schemas.microsoft.com/office/powerpoint/2010/main" val="9272078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11" name="Picture 10">
            <a:extLst>
              <a:ext uri="{FF2B5EF4-FFF2-40B4-BE49-F238E27FC236}">
                <a16:creationId xmlns:a16="http://schemas.microsoft.com/office/drawing/2014/main" id="{4E3440A2-9636-4BF7-B891-16C100C61E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8917" y="1230274"/>
            <a:ext cx="7126165" cy="5196162"/>
          </a:xfrm>
          <a:prstGeom prst="rect">
            <a:avLst/>
          </a:prstGeom>
        </p:spPr>
      </p:pic>
    </p:spTree>
    <p:extLst>
      <p:ext uri="{BB962C8B-B14F-4D97-AF65-F5344CB8AC3E}">
        <p14:creationId xmlns:p14="http://schemas.microsoft.com/office/powerpoint/2010/main" val="5450341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10" name="TextBox 9">
            <a:extLst>
              <a:ext uri="{FF2B5EF4-FFF2-40B4-BE49-F238E27FC236}">
                <a16:creationId xmlns:a16="http://schemas.microsoft.com/office/drawing/2014/main" id="{E26EE24B-C6F7-49B6-A05B-680565FA236B}"/>
              </a:ext>
            </a:extLst>
          </p:cNvPr>
          <p:cNvSpPr txBox="1"/>
          <p:nvPr/>
        </p:nvSpPr>
        <p:spPr>
          <a:xfrm>
            <a:off x="628649" y="924838"/>
            <a:ext cx="7886700" cy="523220"/>
          </a:xfrm>
          <a:prstGeom prst="rect">
            <a:avLst/>
          </a:prstGeom>
          <a:noFill/>
        </p:spPr>
        <p:txBody>
          <a:bodyPr wrap="square" rtlCol="0">
            <a:spAutoFit/>
          </a:bodyPr>
          <a:lstStyle/>
          <a:p>
            <a:pPr algn="ctr"/>
            <a:r>
              <a:rPr lang="en-US" sz="2800" b="1" dirty="0">
                <a:latin typeface="+mj-lt"/>
              </a:rPr>
              <a:t>Oath to Queen Emma</a:t>
            </a:r>
          </a:p>
        </p:txBody>
      </p:sp>
      <p:pic>
        <p:nvPicPr>
          <p:cNvPr id="5" name="Picture 4">
            <a:extLst>
              <a:ext uri="{FF2B5EF4-FFF2-40B4-BE49-F238E27FC236}">
                <a16:creationId xmlns:a16="http://schemas.microsoft.com/office/drawing/2014/main" id="{2C0599BC-2198-4467-B991-472BDB764A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9945" y="1560492"/>
            <a:ext cx="8484107" cy="4956132"/>
          </a:xfrm>
          <a:prstGeom prst="rect">
            <a:avLst/>
          </a:prstGeom>
        </p:spPr>
      </p:pic>
    </p:spTree>
    <p:extLst>
      <p:ext uri="{BB962C8B-B14F-4D97-AF65-F5344CB8AC3E}">
        <p14:creationId xmlns:p14="http://schemas.microsoft.com/office/powerpoint/2010/main" val="10188531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10" name="TextBox 9">
            <a:extLst>
              <a:ext uri="{FF2B5EF4-FFF2-40B4-BE49-F238E27FC236}">
                <a16:creationId xmlns:a16="http://schemas.microsoft.com/office/drawing/2014/main" id="{E26EE24B-C6F7-49B6-A05B-680565FA236B}"/>
              </a:ext>
            </a:extLst>
          </p:cNvPr>
          <p:cNvSpPr txBox="1"/>
          <p:nvPr/>
        </p:nvSpPr>
        <p:spPr>
          <a:xfrm>
            <a:off x="628649" y="924838"/>
            <a:ext cx="7886700" cy="523220"/>
          </a:xfrm>
          <a:prstGeom prst="rect">
            <a:avLst/>
          </a:prstGeom>
          <a:noFill/>
        </p:spPr>
        <p:txBody>
          <a:bodyPr wrap="square" rtlCol="0">
            <a:spAutoFit/>
          </a:bodyPr>
          <a:lstStyle/>
          <a:p>
            <a:pPr algn="ctr"/>
            <a:r>
              <a:rPr lang="en-US" sz="2800" b="1" dirty="0">
                <a:latin typeface="+mj-lt"/>
              </a:rPr>
              <a:t>St Edward the Confessor’s birth</a:t>
            </a:r>
          </a:p>
        </p:txBody>
      </p:sp>
      <p:pic>
        <p:nvPicPr>
          <p:cNvPr id="6" name="Picture 5">
            <a:extLst>
              <a:ext uri="{FF2B5EF4-FFF2-40B4-BE49-F238E27FC236}">
                <a16:creationId xmlns:a16="http://schemas.microsoft.com/office/drawing/2014/main" id="{2C91BEE7-D2FF-4DAD-94FC-683692ADD5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2675" y="1560492"/>
            <a:ext cx="7418650" cy="4945767"/>
          </a:xfrm>
          <a:prstGeom prst="rect">
            <a:avLst/>
          </a:prstGeom>
        </p:spPr>
      </p:pic>
    </p:spTree>
    <p:extLst>
      <p:ext uri="{BB962C8B-B14F-4D97-AF65-F5344CB8AC3E}">
        <p14:creationId xmlns:p14="http://schemas.microsoft.com/office/powerpoint/2010/main" val="16091130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10" name="TextBox 9">
            <a:extLst>
              <a:ext uri="{FF2B5EF4-FFF2-40B4-BE49-F238E27FC236}">
                <a16:creationId xmlns:a16="http://schemas.microsoft.com/office/drawing/2014/main" id="{E26EE24B-C6F7-49B6-A05B-680565FA236B}"/>
              </a:ext>
            </a:extLst>
          </p:cNvPr>
          <p:cNvSpPr txBox="1"/>
          <p:nvPr/>
        </p:nvSpPr>
        <p:spPr>
          <a:xfrm>
            <a:off x="628649" y="924838"/>
            <a:ext cx="7886700" cy="523220"/>
          </a:xfrm>
          <a:prstGeom prst="rect">
            <a:avLst/>
          </a:prstGeom>
          <a:noFill/>
        </p:spPr>
        <p:txBody>
          <a:bodyPr wrap="square" rtlCol="0">
            <a:spAutoFit/>
          </a:bodyPr>
          <a:lstStyle/>
          <a:p>
            <a:pPr algn="ctr"/>
            <a:r>
              <a:rPr lang="en-US" sz="2800" b="1" dirty="0">
                <a:latin typeface="+mj-lt"/>
              </a:rPr>
              <a:t>St Edward the Confessor’s coronation</a:t>
            </a:r>
          </a:p>
        </p:txBody>
      </p:sp>
      <p:pic>
        <p:nvPicPr>
          <p:cNvPr id="7" name="Picture 6">
            <a:extLst>
              <a:ext uri="{FF2B5EF4-FFF2-40B4-BE49-F238E27FC236}">
                <a16:creationId xmlns:a16="http://schemas.microsoft.com/office/drawing/2014/main" id="{F4C3F50C-1937-4763-9A5E-0087121690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6056" y="1560492"/>
            <a:ext cx="7951879" cy="4943418"/>
          </a:xfrm>
          <a:prstGeom prst="rect">
            <a:avLst/>
          </a:prstGeom>
        </p:spPr>
      </p:pic>
    </p:spTree>
    <p:extLst>
      <p:ext uri="{BB962C8B-B14F-4D97-AF65-F5344CB8AC3E}">
        <p14:creationId xmlns:p14="http://schemas.microsoft.com/office/powerpoint/2010/main" val="26012082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10" name="TextBox 9">
            <a:extLst>
              <a:ext uri="{FF2B5EF4-FFF2-40B4-BE49-F238E27FC236}">
                <a16:creationId xmlns:a16="http://schemas.microsoft.com/office/drawing/2014/main" id="{E26EE24B-C6F7-49B6-A05B-680565FA236B}"/>
              </a:ext>
            </a:extLst>
          </p:cNvPr>
          <p:cNvSpPr txBox="1"/>
          <p:nvPr/>
        </p:nvSpPr>
        <p:spPr>
          <a:xfrm>
            <a:off x="628649" y="924838"/>
            <a:ext cx="7886700" cy="523220"/>
          </a:xfrm>
          <a:prstGeom prst="rect">
            <a:avLst/>
          </a:prstGeom>
          <a:noFill/>
        </p:spPr>
        <p:txBody>
          <a:bodyPr wrap="square" rtlCol="0">
            <a:spAutoFit/>
          </a:bodyPr>
          <a:lstStyle/>
          <a:p>
            <a:pPr algn="ctr"/>
            <a:r>
              <a:rPr lang="en-US" sz="2800" b="1" dirty="0">
                <a:latin typeface="+mj-lt"/>
              </a:rPr>
              <a:t>Devil dancing</a:t>
            </a:r>
          </a:p>
        </p:txBody>
      </p:sp>
      <p:pic>
        <p:nvPicPr>
          <p:cNvPr id="9" name="Picture 8">
            <a:extLst>
              <a:ext uri="{FF2B5EF4-FFF2-40B4-BE49-F238E27FC236}">
                <a16:creationId xmlns:a16="http://schemas.microsoft.com/office/drawing/2014/main" id="{C6CD8779-CA65-4B89-8989-A0C25E6CFD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9876" y="1560492"/>
            <a:ext cx="7804248" cy="5033739"/>
          </a:xfrm>
          <a:prstGeom prst="rect">
            <a:avLst/>
          </a:prstGeom>
        </p:spPr>
      </p:pic>
    </p:spTree>
    <p:extLst>
      <p:ext uri="{BB962C8B-B14F-4D97-AF65-F5344CB8AC3E}">
        <p14:creationId xmlns:p14="http://schemas.microsoft.com/office/powerpoint/2010/main" val="29788014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10" name="TextBox 9">
            <a:extLst>
              <a:ext uri="{FF2B5EF4-FFF2-40B4-BE49-F238E27FC236}">
                <a16:creationId xmlns:a16="http://schemas.microsoft.com/office/drawing/2014/main" id="{E26EE24B-C6F7-49B6-A05B-680565FA236B}"/>
              </a:ext>
            </a:extLst>
          </p:cNvPr>
          <p:cNvSpPr txBox="1"/>
          <p:nvPr/>
        </p:nvSpPr>
        <p:spPr>
          <a:xfrm>
            <a:off x="444294" y="924838"/>
            <a:ext cx="7886700" cy="523220"/>
          </a:xfrm>
          <a:prstGeom prst="rect">
            <a:avLst/>
          </a:prstGeom>
          <a:noFill/>
        </p:spPr>
        <p:txBody>
          <a:bodyPr wrap="square" rtlCol="0">
            <a:spAutoFit/>
          </a:bodyPr>
          <a:lstStyle/>
          <a:p>
            <a:pPr algn="ctr"/>
            <a:r>
              <a:rPr lang="en-US" sz="2800" b="1" dirty="0">
                <a:latin typeface="+mj-lt"/>
              </a:rPr>
              <a:t>A thief </a:t>
            </a:r>
          </a:p>
        </p:txBody>
      </p:sp>
      <p:pic>
        <p:nvPicPr>
          <p:cNvPr id="5" name="Picture 4">
            <a:extLst>
              <a:ext uri="{FF2B5EF4-FFF2-40B4-BE49-F238E27FC236}">
                <a16:creationId xmlns:a16="http://schemas.microsoft.com/office/drawing/2014/main" id="{846AE9FD-3634-4C2C-A5AF-C8E1612DFF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6131" y="1560492"/>
            <a:ext cx="7231729" cy="4724729"/>
          </a:xfrm>
          <a:prstGeom prst="rect">
            <a:avLst/>
          </a:prstGeom>
        </p:spPr>
      </p:pic>
    </p:spTree>
    <p:extLst>
      <p:ext uri="{BB962C8B-B14F-4D97-AF65-F5344CB8AC3E}">
        <p14:creationId xmlns:p14="http://schemas.microsoft.com/office/powerpoint/2010/main" val="39586304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C27D166-B52B-49E9-B5C7-83D29B1E2C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10" name="TextBox 9">
            <a:extLst>
              <a:ext uri="{FF2B5EF4-FFF2-40B4-BE49-F238E27FC236}">
                <a16:creationId xmlns:a16="http://schemas.microsoft.com/office/drawing/2014/main" id="{E26EE24B-C6F7-49B6-A05B-680565FA236B}"/>
              </a:ext>
            </a:extLst>
          </p:cNvPr>
          <p:cNvSpPr txBox="1"/>
          <p:nvPr/>
        </p:nvSpPr>
        <p:spPr>
          <a:xfrm>
            <a:off x="444294" y="924838"/>
            <a:ext cx="7886700" cy="523220"/>
          </a:xfrm>
          <a:prstGeom prst="rect">
            <a:avLst/>
          </a:prstGeom>
          <a:noFill/>
        </p:spPr>
        <p:txBody>
          <a:bodyPr wrap="square" rtlCol="0">
            <a:spAutoFit/>
          </a:bodyPr>
          <a:lstStyle/>
          <a:p>
            <a:pPr algn="ctr"/>
            <a:r>
              <a:rPr lang="en-US" sz="2800" b="1" dirty="0">
                <a:latin typeface="+mj-lt"/>
              </a:rPr>
              <a:t>Vision of Christ</a:t>
            </a:r>
          </a:p>
        </p:txBody>
      </p:sp>
      <p:pic>
        <p:nvPicPr>
          <p:cNvPr id="6" name="Picture 5">
            <a:extLst>
              <a:ext uri="{FF2B5EF4-FFF2-40B4-BE49-F238E27FC236}">
                <a16:creationId xmlns:a16="http://schemas.microsoft.com/office/drawing/2014/main" id="{80B5DE40-CE48-48F9-B957-D5AA08D7FC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2999" y="1560492"/>
            <a:ext cx="7517995" cy="4899226"/>
          </a:xfrm>
          <a:prstGeom prst="rect">
            <a:avLst/>
          </a:prstGeom>
        </p:spPr>
      </p:pic>
    </p:spTree>
    <p:extLst>
      <p:ext uri="{BB962C8B-B14F-4D97-AF65-F5344CB8AC3E}">
        <p14:creationId xmlns:p14="http://schemas.microsoft.com/office/powerpoint/2010/main" val="2678398006"/>
      </p:ext>
    </p:extLst>
  </p:cSld>
  <p:clrMapOvr>
    <a:masterClrMapping/>
  </p:clrMapOvr>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99B12D7A456C14398158806C91B7301" ma:contentTypeVersion="13" ma:contentTypeDescription="Create a new document." ma:contentTypeScope="" ma:versionID="52a203b619d7d54568ab834c4689d72a">
  <xsd:schema xmlns:xsd="http://www.w3.org/2001/XMLSchema" xmlns:xs="http://www.w3.org/2001/XMLSchema" xmlns:p="http://schemas.microsoft.com/office/2006/metadata/properties" xmlns:ns2="40e3bd4d-ad2a-475f-b877-b0398ba3b99b" xmlns:ns3="cf8bedca-0699-49e1-97e1-14424d7eca52" targetNamespace="http://schemas.microsoft.com/office/2006/metadata/properties" ma:root="true" ma:fieldsID="d45607d68b515cb89128d2b85c944e7f" ns2:_="" ns3:_="">
    <xsd:import namespace="40e3bd4d-ad2a-475f-b877-b0398ba3b99b"/>
    <xsd:import namespace="cf8bedca-0699-49e1-97e1-14424d7eca5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e3bd4d-ad2a-475f-b877-b0398ba3b9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f8bedca-0699-49e1-97e1-14424d7eca5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B8D4212-A56C-4ACB-BAC2-82EE27ED7C9C}">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286A0B87-0B3D-401A-A2A1-8FFA05638A5E}">
  <ds:schemaRefs>
    <ds:schemaRef ds:uri="http://schemas.microsoft.com/sharepoint/v3/contenttype/forms"/>
  </ds:schemaRefs>
</ds:datastoreItem>
</file>

<file path=customXml/itemProps3.xml><?xml version="1.0" encoding="utf-8"?>
<ds:datastoreItem xmlns:ds="http://schemas.openxmlformats.org/officeDocument/2006/customXml" ds:itemID="{E4B449D3-7D54-4C66-8E86-5821A79F6EBB}"/>
</file>

<file path=docProps/app.xml><?xml version="1.0" encoding="utf-8"?>
<Properties xmlns="http://schemas.openxmlformats.org/officeDocument/2006/extended-properties" xmlns:vt="http://schemas.openxmlformats.org/officeDocument/2006/docPropsVTypes">
  <Template>Office Theme</Template>
  <TotalTime>4826</TotalTime>
  <Words>1189</Words>
  <Application>Microsoft Office PowerPoint</Application>
  <PresentationFormat>On-screen Show (4:3)</PresentationFormat>
  <Paragraphs>132</Paragraphs>
  <Slides>18</Slides>
  <Notes>18</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lastModifiedBy>Sian Shaw</cp:lastModifiedBy>
  <cp:revision>405</cp:revision>
  <dcterms:created xsi:type="dcterms:W3CDTF">2019-02-11T11:01:41Z</dcterms:created>
  <dcterms:modified xsi:type="dcterms:W3CDTF">2021-12-02T14:21:12Z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0x010100899B12D7A456C14398158806C91B7301</vt:lpwstr>
  </property>
  <property fmtid="{D5CDD505-2E9C-101B-9397-08002B2CF9AE}" pid="3" name="Order">
    <vt:r8>2480000</vt:r8>
  </property>
</Properties>
</file>