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4"/>
  </p:notesMasterIdLst>
  <p:sldIdLst>
    <p:sldId id="341" r:id="rId5"/>
    <p:sldId id="316" r:id="rId6"/>
    <p:sldId id="367" r:id="rId7"/>
    <p:sldId id="368" r:id="rId8"/>
    <p:sldId id="370" r:id="rId9"/>
    <p:sldId id="383" r:id="rId10"/>
    <p:sldId id="371" r:id="rId11"/>
    <p:sldId id="369" r:id="rId12"/>
    <p:sldId id="372" r:id="rId13"/>
    <p:sldId id="373" r:id="rId14"/>
    <p:sldId id="374" r:id="rId15"/>
    <p:sldId id="375" r:id="rId16"/>
    <p:sldId id="376" r:id="rId17"/>
    <p:sldId id="377" r:id="rId18"/>
    <p:sldId id="378" r:id="rId19"/>
    <p:sldId id="379" r:id="rId20"/>
    <p:sldId id="380" r:id="rId21"/>
    <p:sldId id="381" r:id="rId22"/>
    <p:sldId id="382"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D9D9D"/>
    <a:srgbClr val="006E73"/>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A0481B-B4B2-6BBE-35D2-54507B648B74}" v="10" dt="2023-01-30T14:47:30.540"/>
    <p1510:client id="{9CC17908-738E-82F2-4EF3-C569D7716A2E}" v="1" dt="2023-01-30T11:19:52.3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186" autoAdjust="0"/>
  </p:normalViewPr>
  <p:slideViewPr>
    <p:cSldViewPr snapToGrid="0">
      <p:cViewPr varScale="1">
        <p:scale>
          <a:sx n="81" d="100"/>
          <a:sy n="81" d="100"/>
        </p:scale>
        <p:origin x="248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azyna Richmond" userId="S::grazyna.richmond@westminster-abbey.org::3ecb8d30-f6f6-4e88-81ee-c3c6ffcbefb2" providerId="AD" clId="Web-{D1A0481B-B4B2-6BBE-35D2-54507B648B74}"/>
    <pc:docChg chg="modSld">
      <pc:chgData name="Grazyna Richmond" userId="S::grazyna.richmond@westminster-abbey.org::3ecb8d30-f6f6-4e88-81ee-c3c6ffcbefb2" providerId="AD" clId="Web-{D1A0481B-B4B2-6BBE-35D2-54507B648B74}" dt="2023-01-30T14:47:30.540" v="9" actId="1076"/>
      <pc:docMkLst>
        <pc:docMk/>
      </pc:docMkLst>
      <pc:sldChg chg="addSp delSp modSp">
        <pc:chgData name="Grazyna Richmond" userId="S::grazyna.richmond@westminster-abbey.org::3ecb8d30-f6f6-4e88-81ee-c3c6ffcbefb2" providerId="AD" clId="Web-{D1A0481B-B4B2-6BBE-35D2-54507B648B74}" dt="2023-01-30T14:47:16.743" v="4"/>
        <pc:sldMkLst>
          <pc:docMk/>
          <pc:sldMk cId="2625034239" sldId="371"/>
        </pc:sldMkLst>
        <pc:picChg chg="add mod">
          <ac:chgData name="Grazyna Richmond" userId="S::grazyna.richmond@westminster-abbey.org::3ecb8d30-f6f6-4e88-81ee-c3c6ffcbefb2" providerId="AD" clId="Web-{D1A0481B-B4B2-6BBE-35D2-54507B648B74}" dt="2023-01-30T14:47:15.540" v="3" actId="14100"/>
          <ac:picMkLst>
            <pc:docMk/>
            <pc:sldMk cId="2625034239" sldId="371"/>
            <ac:picMk id="2" creationId="{F601C05E-A1EE-41C3-4749-8D7FCA105B93}"/>
          </ac:picMkLst>
        </pc:picChg>
        <pc:picChg chg="del mod">
          <ac:chgData name="Grazyna Richmond" userId="S::grazyna.richmond@westminster-abbey.org::3ecb8d30-f6f6-4e88-81ee-c3c6ffcbefb2" providerId="AD" clId="Web-{D1A0481B-B4B2-6BBE-35D2-54507B648B74}" dt="2023-01-30T14:47:16.743" v="4"/>
          <ac:picMkLst>
            <pc:docMk/>
            <pc:sldMk cId="2625034239" sldId="371"/>
            <ac:picMk id="6" creationId="{E1DF158D-98F6-41ED-8F91-F8E678D7260E}"/>
          </ac:picMkLst>
        </pc:picChg>
      </pc:sldChg>
      <pc:sldChg chg="addSp delSp modSp">
        <pc:chgData name="Grazyna Richmond" userId="S::grazyna.richmond@westminster-abbey.org::3ecb8d30-f6f6-4e88-81ee-c3c6ffcbefb2" providerId="AD" clId="Web-{D1A0481B-B4B2-6BBE-35D2-54507B648B74}" dt="2023-01-30T14:47:30.540" v="9" actId="1076"/>
        <pc:sldMkLst>
          <pc:docMk/>
          <pc:sldMk cId="3740142279" sldId="381"/>
        </pc:sldMkLst>
        <pc:picChg chg="del">
          <ac:chgData name="Grazyna Richmond" userId="S::grazyna.richmond@westminster-abbey.org::3ecb8d30-f6f6-4e88-81ee-c3c6ffcbefb2" providerId="AD" clId="Web-{D1A0481B-B4B2-6BBE-35D2-54507B648B74}" dt="2023-01-30T14:47:23.321" v="5"/>
          <ac:picMkLst>
            <pc:docMk/>
            <pc:sldMk cId="3740142279" sldId="381"/>
            <ac:picMk id="2" creationId="{00000000-0000-0000-0000-000000000000}"/>
          </ac:picMkLst>
        </pc:picChg>
        <pc:picChg chg="add mod">
          <ac:chgData name="Grazyna Richmond" userId="S::grazyna.richmond@westminster-abbey.org::3ecb8d30-f6f6-4e88-81ee-c3c6ffcbefb2" providerId="AD" clId="Web-{D1A0481B-B4B2-6BBE-35D2-54507B648B74}" dt="2023-01-30T14:47:30.540" v="9" actId="1076"/>
          <ac:picMkLst>
            <pc:docMk/>
            <pc:sldMk cId="3740142279" sldId="381"/>
            <ac:picMk id="3" creationId="{3E5A0E6F-BC78-1CB8-90AF-160577FF3CFC}"/>
          </ac:picMkLst>
        </pc:picChg>
      </pc:sldChg>
    </pc:docChg>
  </pc:docChgLst>
  <pc:docChgLst>
    <pc:chgData name="Sian Shaw" userId="cf930bf7-ba7f-4ec0-9225-526cb0af2be3" providerId="ADAL" clId="{FE316C56-4F5E-44F7-9781-CD84F45EA515}"/>
    <pc:docChg chg="addSld delSld modSld">
      <pc:chgData name="Sian Shaw" userId="cf930bf7-ba7f-4ec0-9225-526cb0af2be3" providerId="ADAL" clId="{FE316C56-4F5E-44F7-9781-CD84F45EA515}" dt="2023-01-30T17:25:41.825" v="1" actId="2696"/>
      <pc:docMkLst>
        <pc:docMk/>
      </pc:docMkLst>
      <pc:sldChg chg="add">
        <pc:chgData name="Sian Shaw" userId="cf930bf7-ba7f-4ec0-9225-526cb0af2be3" providerId="ADAL" clId="{FE316C56-4F5E-44F7-9781-CD84F45EA515}" dt="2023-01-30T17:25:37.372" v="0"/>
        <pc:sldMkLst>
          <pc:docMk/>
          <pc:sldMk cId="3686126284" sldId="369"/>
        </pc:sldMkLst>
      </pc:sldChg>
      <pc:sldChg chg="del">
        <pc:chgData name="Sian Shaw" userId="cf930bf7-ba7f-4ec0-9225-526cb0af2be3" providerId="ADAL" clId="{FE316C56-4F5E-44F7-9781-CD84F45EA515}" dt="2023-01-30T17:25:41.825" v="1" actId="2696"/>
        <pc:sldMkLst>
          <pc:docMk/>
          <pc:sldMk cId="2719463845" sldId="385"/>
        </pc:sldMkLst>
      </pc:sldChg>
    </pc:docChg>
  </pc:docChgLst>
  <pc:docChgLst>
    <pc:chgData name="Lou Cash" userId="S::lou.cash@westminster-abbey.org::86be4a58-c22e-4e67-b9c9-cb87f0968146" providerId="AD" clId="Web-{8565664D-278A-C123-00C4-BAE0685A29BB}"/>
    <pc:docChg chg="addSld modSld sldOrd">
      <pc:chgData name="Lou Cash" userId="S::lou.cash@westminster-abbey.org::86be4a58-c22e-4e67-b9c9-cb87f0968146" providerId="AD" clId="Web-{8565664D-278A-C123-00C4-BAE0685A29BB}" dt="2023-01-04T14:23:40.941" v="922" actId="20577"/>
      <pc:docMkLst>
        <pc:docMk/>
      </pc:docMkLst>
    </pc:docChg>
  </pc:docChgLst>
  <pc:docChgLst>
    <pc:chgData name="William Ewart" userId="S::william.ewart@westminster-abbey.org::acfb01ca-8539-4e85-964e-c2b1dd366cb4" providerId="AD" clId="Web-{1544A32F-17A2-A7A2-2D76-CB9C07140374}"/>
    <pc:docChg chg="modSld">
      <pc:chgData name="William Ewart" userId="S::william.ewart@westminster-abbey.org::acfb01ca-8539-4e85-964e-c2b1dd366cb4" providerId="AD" clId="Web-{1544A32F-17A2-A7A2-2D76-CB9C07140374}" dt="2023-01-04T10:09:43.795" v="1" actId="20577"/>
      <pc:docMkLst>
        <pc:docMk/>
      </pc:docMkLst>
      <pc:sldChg chg="modNotes">
        <pc:chgData name="William Ewart" userId="S::william.ewart@westminster-abbey.org::acfb01ca-8539-4e85-964e-c2b1dd366cb4" providerId="AD" clId="Web-{1544A32F-17A2-A7A2-2D76-CB9C07140374}" dt="2023-01-04T10:09:29.560" v="0"/>
        <pc:sldMkLst>
          <pc:docMk/>
          <pc:sldMk cId="927207849" sldId="316"/>
        </pc:sldMkLst>
      </pc:sldChg>
      <pc:sldChg chg="modSp modNotes">
        <pc:chgData name="William Ewart" userId="S::william.ewart@westminster-abbey.org::acfb01ca-8539-4e85-964e-c2b1dd366cb4" providerId="AD" clId="Web-{1544A32F-17A2-A7A2-2D76-CB9C07140374}" dt="2023-01-04T10:09:43.795" v="1" actId="20577"/>
        <pc:sldMkLst>
          <pc:docMk/>
          <pc:sldMk cId="4213500498" sldId="341"/>
        </pc:sldMkLst>
        <pc:spChg chg="mod">
          <ac:chgData name="William Ewart" userId="S::william.ewart@westminster-abbey.org::acfb01ca-8539-4e85-964e-c2b1dd366cb4" providerId="AD" clId="Web-{1544A32F-17A2-A7A2-2D76-CB9C07140374}" dt="2023-01-04T10:09:43.795" v="1" actId="20577"/>
          <ac:spMkLst>
            <pc:docMk/>
            <pc:sldMk cId="4213500498" sldId="341"/>
            <ac:spMk id="8" creationId="{9DF1C1B0-F1BD-47BC-A23E-BFC4BDF8B584}"/>
          </ac:spMkLst>
        </pc:spChg>
      </pc:sldChg>
      <pc:sldChg chg="modNotes">
        <pc:chgData name="William Ewart" userId="S::william.ewart@westminster-abbey.org::acfb01ca-8539-4e85-964e-c2b1dd366cb4" providerId="AD" clId="Web-{1544A32F-17A2-A7A2-2D76-CB9C07140374}" dt="2023-01-04T10:09:29.560" v="0"/>
        <pc:sldMkLst>
          <pc:docMk/>
          <pc:sldMk cId="3040507547" sldId="367"/>
        </pc:sldMkLst>
      </pc:sldChg>
      <pc:sldChg chg="modNotes">
        <pc:chgData name="William Ewart" userId="S::william.ewart@westminster-abbey.org::acfb01ca-8539-4e85-964e-c2b1dd366cb4" providerId="AD" clId="Web-{1544A32F-17A2-A7A2-2D76-CB9C07140374}" dt="2023-01-04T10:09:29.560" v="0"/>
        <pc:sldMkLst>
          <pc:docMk/>
          <pc:sldMk cId="4191384342" sldId="368"/>
        </pc:sldMkLst>
      </pc:sldChg>
      <pc:sldChg chg="modNotes">
        <pc:chgData name="William Ewart" userId="S::william.ewart@westminster-abbey.org::acfb01ca-8539-4e85-964e-c2b1dd366cb4" providerId="AD" clId="Web-{1544A32F-17A2-A7A2-2D76-CB9C07140374}" dt="2023-01-04T10:09:29.560" v="0"/>
        <pc:sldMkLst>
          <pc:docMk/>
          <pc:sldMk cId="1458524061" sldId="370"/>
        </pc:sldMkLst>
      </pc:sldChg>
      <pc:sldChg chg="modNotes">
        <pc:chgData name="William Ewart" userId="S::william.ewart@westminster-abbey.org::acfb01ca-8539-4e85-964e-c2b1dd366cb4" providerId="AD" clId="Web-{1544A32F-17A2-A7A2-2D76-CB9C07140374}" dt="2023-01-04T10:09:29.560" v="0"/>
        <pc:sldMkLst>
          <pc:docMk/>
          <pc:sldMk cId="2625034239" sldId="371"/>
        </pc:sldMkLst>
      </pc:sldChg>
      <pc:sldChg chg="modNotes">
        <pc:chgData name="William Ewart" userId="S::william.ewart@westminster-abbey.org::acfb01ca-8539-4e85-964e-c2b1dd366cb4" providerId="AD" clId="Web-{1544A32F-17A2-A7A2-2D76-CB9C07140374}" dt="2023-01-04T10:09:29.560" v="0"/>
        <pc:sldMkLst>
          <pc:docMk/>
          <pc:sldMk cId="4257196474" sldId="372"/>
        </pc:sldMkLst>
      </pc:sldChg>
      <pc:sldChg chg="modNotes">
        <pc:chgData name="William Ewart" userId="S::william.ewart@westminster-abbey.org::acfb01ca-8539-4e85-964e-c2b1dd366cb4" providerId="AD" clId="Web-{1544A32F-17A2-A7A2-2D76-CB9C07140374}" dt="2023-01-04T10:09:29.560" v="0"/>
        <pc:sldMkLst>
          <pc:docMk/>
          <pc:sldMk cId="948970759" sldId="373"/>
        </pc:sldMkLst>
      </pc:sldChg>
      <pc:sldChg chg="modNotes">
        <pc:chgData name="William Ewart" userId="S::william.ewart@westminster-abbey.org::acfb01ca-8539-4e85-964e-c2b1dd366cb4" providerId="AD" clId="Web-{1544A32F-17A2-A7A2-2D76-CB9C07140374}" dt="2023-01-04T10:09:29.560" v="0"/>
        <pc:sldMkLst>
          <pc:docMk/>
          <pc:sldMk cId="664298054" sldId="375"/>
        </pc:sldMkLst>
      </pc:sldChg>
      <pc:sldChg chg="modNotes">
        <pc:chgData name="William Ewart" userId="S::william.ewart@westminster-abbey.org::acfb01ca-8539-4e85-964e-c2b1dd366cb4" providerId="AD" clId="Web-{1544A32F-17A2-A7A2-2D76-CB9C07140374}" dt="2023-01-04T10:09:29.560" v="0"/>
        <pc:sldMkLst>
          <pc:docMk/>
          <pc:sldMk cId="3892255815" sldId="376"/>
        </pc:sldMkLst>
      </pc:sldChg>
      <pc:sldChg chg="modNotes">
        <pc:chgData name="William Ewart" userId="S::william.ewart@westminster-abbey.org::acfb01ca-8539-4e85-964e-c2b1dd366cb4" providerId="AD" clId="Web-{1544A32F-17A2-A7A2-2D76-CB9C07140374}" dt="2023-01-04T10:09:29.560" v="0"/>
        <pc:sldMkLst>
          <pc:docMk/>
          <pc:sldMk cId="761949927" sldId="377"/>
        </pc:sldMkLst>
      </pc:sldChg>
      <pc:sldChg chg="modNotes">
        <pc:chgData name="William Ewart" userId="S::william.ewart@westminster-abbey.org::acfb01ca-8539-4e85-964e-c2b1dd366cb4" providerId="AD" clId="Web-{1544A32F-17A2-A7A2-2D76-CB9C07140374}" dt="2023-01-04T10:09:29.560" v="0"/>
        <pc:sldMkLst>
          <pc:docMk/>
          <pc:sldMk cId="2945878224" sldId="378"/>
        </pc:sldMkLst>
      </pc:sldChg>
      <pc:sldChg chg="modNotes">
        <pc:chgData name="William Ewart" userId="S::william.ewart@westminster-abbey.org::acfb01ca-8539-4e85-964e-c2b1dd366cb4" providerId="AD" clId="Web-{1544A32F-17A2-A7A2-2D76-CB9C07140374}" dt="2023-01-04T10:09:29.560" v="0"/>
        <pc:sldMkLst>
          <pc:docMk/>
          <pc:sldMk cId="2821067325" sldId="379"/>
        </pc:sldMkLst>
      </pc:sldChg>
      <pc:sldChg chg="modNotes">
        <pc:chgData name="William Ewart" userId="S::william.ewart@westminster-abbey.org::acfb01ca-8539-4e85-964e-c2b1dd366cb4" providerId="AD" clId="Web-{1544A32F-17A2-A7A2-2D76-CB9C07140374}" dt="2023-01-04T10:09:29.560" v="0"/>
        <pc:sldMkLst>
          <pc:docMk/>
          <pc:sldMk cId="3740142279" sldId="381"/>
        </pc:sldMkLst>
      </pc:sldChg>
    </pc:docChg>
  </pc:docChgLst>
  <pc:docChgLst>
    <pc:chgData name="Sian Shaw" userId="cf930bf7-ba7f-4ec0-9225-526cb0af2be3" providerId="ADAL" clId="{9A6261CA-4F0A-4C27-8514-4D2CC7301032}"/>
    <pc:docChg chg="custSel modSld">
      <pc:chgData name="Sian Shaw" userId="cf930bf7-ba7f-4ec0-9225-526cb0af2be3" providerId="ADAL" clId="{9A6261CA-4F0A-4C27-8514-4D2CC7301032}" dt="2023-01-04T12:23:27.539" v="8" actId="1076"/>
      <pc:docMkLst>
        <pc:docMk/>
      </pc:docMkLst>
      <pc:sldChg chg="addSp delSp modSp">
        <pc:chgData name="Sian Shaw" userId="cf930bf7-ba7f-4ec0-9225-526cb0af2be3" providerId="ADAL" clId="{9A6261CA-4F0A-4C27-8514-4D2CC7301032}" dt="2023-01-04T12:23:27.539" v="8" actId="1076"/>
        <pc:sldMkLst>
          <pc:docMk/>
          <pc:sldMk cId="2625034239" sldId="371"/>
        </pc:sldMkLst>
        <pc:spChg chg="mod">
          <ac:chgData name="Sian Shaw" userId="cf930bf7-ba7f-4ec0-9225-526cb0af2be3" providerId="ADAL" clId="{9A6261CA-4F0A-4C27-8514-4D2CC7301032}" dt="2023-01-04T12:23:24.425" v="7" actId="1076"/>
          <ac:spMkLst>
            <pc:docMk/>
            <pc:sldMk cId="2625034239" sldId="371"/>
            <ac:spMk id="10" creationId="{00000000-0000-0000-0000-000000000000}"/>
          </ac:spMkLst>
        </pc:spChg>
        <pc:spChg chg="mod">
          <ac:chgData name="Sian Shaw" userId="cf930bf7-ba7f-4ec0-9225-526cb0af2be3" providerId="ADAL" clId="{9A6261CA-4F0A-4C27-8514-4D2CC7301032}" dt="2023-01-04T12:23:27.539" v="8" actId="1076"/>
          <ac:spMkLst>
            <pc:docMk/>
            <pc:sldMk cId="2625034239" sldId="371"/>
            <ac:spMk id="11" creationId="{00000000-0000-0000-0000-000000000000}"/>
          </ac:spMkLst>
        </pc:spChg>
        <pc:picChg chg="del">
          <ac:chgData name="Sian Shaw" userId="cf930bf7-ba7f-4ec0-9225-526cb0af2be3" providerId="ADAL" clId="{9A6261CA-4F0A-4C27-8514-4D2CC7301032}" dt="2023-01-04T12:23:05.452" v="1" actId="478"/>
          <ac:picMkLst>
            <pc:docMk/>
            <pc:sldMk cId="2625034239" sldId="371"/>
            <ac:picMk id="2" creationId="{00000000-0000-0000-0000-000000000000}"/>
          </ac:picMkLst>
        </pc:picChg>
        <pc:picChg chg="add mod">
          <ac:chgData name="Sian Shaw" userId="cf930bf7-ba7f-4ec0-9225-526cb0af2be3" providerId="ADAL" clId="{9A6261CA-4F0A-4C27-8514-4D2CC7301032}" dt="2023-01-04T12:23:21.153" v="6" actId="1076"/>
          <ac:picMkLst>
            <pc:docMk/>
            <pc:sldMk cId="2625034239" sldId="371"/>
            <ac:picMk id="6" creationId="{E1DF158D-98F6-41ED-8F91-F8E678D7260E}"/>
          </ac:picMkLst>
        </pc:picChg>
      </pc:sldChg>
    </pc:docChg>
  </pc:docChgLst>
  <pc:docChgLst>
    <pc:chgData name="Lou Cash" userId="S::lou.cash@westminster-abbey.org::86be4a58-c22e-4e67-b9c9-cb87f0968146" providerId="AD" clId="Web-{4AD7F1C4-1829-5B55-3162-611FA100EBEB}"/>
    <pc:docChg chg="delSld modSld">
      <pc:chgData name="Lou Cash" userId="S::lou.cash@westminster-abbey.org::86be4a58-c22e-4e67-b9c9-cb87f0968146" providerId="AD" clId="Web-{4AD7F1C4-1829-5B55-3162-611FA100EBEB}" dt="2023-01-05T14:14:48.513" v="379"/>
      <pc:docMkLst>
        <pc:docMk/>
      </pc:docMkLst>
      <pc:sldChg chg="modSp">
        <pc:chgData name="Lou Cash" userId="S::lou.cash@westminster-abbey.org::86be4a58-c22e-4e67-b9c9-cb87f0968146" providerId="AD" clId="Web-{4AD7F1C4-1829-5B55-3162-611FA100EBEB}" dt="2023-01-05T09:16:40.758" v="13" actId="20577"/>
        <pc:sldMkLst>
          <pc:docMk/>
          <pc:sldMk cId="2625034239" sldId="371"/>
        </pc:sldMkLst>
        <pc:spChg chg="mod">
          <ac:chgData name="Lou Cash" userId="S::lou.cash@westminster-abbey.org::86be4a58-c22e-4e67-b9c9-cb87f0968146" providerId="AD" clId="Web-{4AD7F1C4-1829-5B55-3162-611FA100EBEB}" dt="2023-01-05T09:16:40.758" v="13" actId="20577"/>
          <ac:spMkLst>
            <pc:docMk/>
            <pc:sldMk cId="2625034239" sldId="371"/>
            <ac:spMk id="11" creationId="{00000000-0000-0000-0000-000000000000}"/>
          </ac:spMkLst>
        </pc:spChg>
      </pc:sldChg>
    </pc:docChg>
  </pc:docChgLst>
  <pc:docChgLst>
    <pc:chgData name="Grazyna Richmond" userId="S::grazyna.richmond@westminster-abbey.org::3ecb8d30-f6f6-4e88-81ee-c3c6ffcbefb2" providerId="AD" clId="Web-{9CC17908-738E-82F2-4EF3-C569D7716A2E}"/>
    <pc:docChg chg="modSld">
      <pc:chgData name="Grazyna Richmond" userId="S::grazyna.richmond@westminster-abbey.org::3ecb8d30-f6f6-4e88-81ee-c3c6ffcbefb2" providerId="AD" clId="Web-{9CC17908-738E-82F2-4EF3-C569D7716A2E}" dt="2023-01-30T11:20:48.741" v="3"/>
      <pc:docMkLst>
        <pc:docMk/>
      </pc:docMkLst>
      <pc:sldChg chg="modNotes">
        <pc:chgData name="Grazyna Richmond" userId="S::grazyna.richmond@westminster-abbey.org::3ecb8d30-f6f6-4e88-81ee-c3c6ffcbefb2" providerId="AD" clId="Web-{9CC17908-738E-82F2-4EF3-C569D7716A2E}" dt="2023-01-30T11:20:01.957" v="1"/>
        <pc:sldMkLst>
          <pc:docMk/>
          <pc:sldMk cId="761949927" sldId="377"/>
        </pc:sldMkLst>
      </pc:sldChg>
      <pc:sldChg chg="modNotes">
        <pc:chgData name="Grazyna Richmond" userId="S::grazyna.richmond@westminster-abbey.org::3ecb8d30-f6f6-4e88-81ee-c3c6ffcbefb2" providerId="AD" clId="Web-{9CC17908-738E-82F2-4EF3-C569D7716A2E}" dt="2023-01-30T11:20:48.741" v="3"/>
        <pc:sldMkLst>
          <pc:docMk/>
          <pc:sldMk cId="3740142279" sldId="381"/>
        </pc:sldMkLst>
      </pc:sldChg>
    </pc:docChg>
  </pc:docChgLst>
  <pc:docChgLst>
    <pc:chgData name="Sian Shaw" userId="S::sian.shaw@westminster-abbey.org::cf930bf7-ba7f-4ec0-9225-526cb0af2be3" providerId="AD" clId="Web-{8680F3EA-C0DE-4139-535E-7DA5A3CC464A}"/>
    <pc:docChg chg="modSld">
      <pc:chgData name="Sian Shaw" userId="S::sian.shaw@westminster-abbey.org::cf930bf7-ba7f-4ec0-9225-526cb0af2be3" providerId="AD" clId="Web-{8680F3EA-C0DE-4139-535E-7DA5A3CC464A}" dt="2023-01-04T15:24:10.993" v="5"/>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30/01/2023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artuk.org/discover/artworks/queen-victoria-18191901-168980"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thecommonwealth.org/commonwealth-day"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panose="020F0502020204030204"/>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baseline="0">
                <a:solidFill>
                  <a:schemeClr val="tx1"/>
                </a:solidFill>
                <a:effectLst/>
                <a:latin typeface="+mn-lt"/>
                <a:ea typeface="+mn-ea"/>
                <a:cs typeface="+mn-cs"/>
              </a:rPr>
              <a:t>Teacher: </a:t>
            </a:r>
            <a:r>
              <a:rPr lang="en-GB" sz="1200" kern="1200">
                <a:solidFill>
                  <a:schemeClr val="tx1"/>
                </a:solidFill>
                <a:effectLst/>
                <a:latin typeface="+mn-lt"/>
                <a:ea typeface="+mn-ea"/>
                <a:cs typeface="+mn-cs"/>
              </a:rPr>
              <a:t>Once the king or queen has arrived at Westminster Abbey, the coronation can begin. Lots of people come to watch this special occasion. Listen to a short extract of the music (</a:t>
            </a:r>
            <a:r>
              <a:rPr lang="en-GB" sz="1200" i="0" kern="1200">
                <a:solidFill>
                  <a:schemeClr val="tx1"/>
                </a:solidFill>
                <a:effectLst/>
                <a:latin typeface="+mn-lt"/>
                <a:ea typeface="+mn-ea"/>
                <a:cs typeface="+mn-cs"/>
              </a:rPr>
              <a:t>Parry’s</a:t>
            </a:r>
            <a:r>
              <a:rPr lang="en-GB" sz="1200" i="1" kern="1200">
                <a:solidFill>
                  <a:schemeClr val="tx1"/>
                </a:solidFill>
                <a:effectLst/>
                <a:latin typeface="+mn-lt"/>
                <a:ea typeface="+mn-ea"/>
                <a:cs typeface="+mn-cs"/>
              </a:rPr>
              <a:t> I was Glad</a:t>
            </a:r>
            <a:r>
              <a:rPr lang="en-GB" sz="1200" kern="1200">
                <a:solidFill>
                  <a:schemeClr val="tx1"/>
                </a:solidFill>
                <a:effectLst/>
                <a:latin typeface="+mn-lt"/>
                <a:ea typeface="+mn-ea"/>
                <a:cs typeface="+mn-cs"/>
              </a:rPr>
              <a:t>). Imagine walking into the big church filled with thousands of people. How would you stand? How would you walk? How would you feel?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7030A0"/>
                </a:solidFill>
                <a:latin typeface="Humanst521 Lt BT" panose="02040706040505040204"/>
              </a:rPr>
              <a:t>Sit with a partner. We are going to learn some actions and find out about what happens during a coronation.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a:solidFill>
                <a:srgbClr val="C0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rgbClr val="C00000"/>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a:solidFill>
                  <a:schemeClr val="tx1"/>
                </a:solidFill>
                <a:effectLst/>
                <a:latin typeface="+mn-lt"/>
                <a:ea typeface="+mn-ea"/>
                <a:cs typeface="+mn-cs"/>
              </a:rPr>
              <a:t>Edward VII coronation, 1902 (cropped) – </a:t>
            </a:r>
            <a:r>
              <a:rPr lang="en-US" baseline="0">
                <a:cs typeface="Calibri"/>
              </a:rPr>
              <a:t>©2023 Dean &amp; Chapter of Westminster</a:t>
            </a:r>
            <a:r>
              <a:rPr lang="en-US" baseline="0"/>
              <a:t> </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7030A0"/>
                </a:solidFill>
                <a:latin typeface="Humanst521 Lt BT" panose="02040706040505040204"/>
              </a:rPr>
              <a:t>Choir singing - </a:t>
            </a:r>
            <a:r>
              <a:rPr lang="en-US" baseline="0">
                <a:cs typeface="Calibri"/>
              </a:rPr>
              <a:t>©2023 Dean &amp; Chapter of Westminster</a:t>
            </a:r>
            <a:r>
              <a:rPr lang="en-US" baseline="0"/>
              <a:t> </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solidFill>
                <a:srgbClr val="7030A0"/>
              </a:solidFill>
              <a:latin typeface="Humanst521 Lt BT" panose="0204070604050504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10</a:t>
            </a:fld>
            <a:endParaRPr lang="en-GB"/>
          </a:p>
        </p:txBody>
      </p:sp>
    </p:spTree>
    <p:extLst>
      <p:ext uri="{BB962C8B-B14F-4D97-AF65-F5344CB8AC3E}">
        <p14:creationId xmlns:p14="http://schemas.microsoft.com/office/powerpoint/2010/main" val="2734619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0" i="0" u="none" kern="1200">
                <a:solidFill>
                  <a:schemeClr val="tx1"/>
                </a:solidFill>
                <a:effectLst/>
                <a:latin typeface="+mn-lt"/>
                <a:ea typeface="+mn-ea"/>
                <a:cs typeface="+mn-cs"/>
              </a:rPr>
              <a:t>Teacher:</a:t>
            </a:r>
            <a:r>
              <a:rPr lang="en-GB" sz="1200" b="0" i="0" u="none" kern="1200" baseline="0">
                <a:solidFill>
                  <a:schemeClr val="tx1"/>
                </a:solidFill>
                <a:effectLst/>
                <a:latin typeface="+mn-lt"/>
                <a:ea typeface="+mn-ea"/>
                <a:cs typeface="+mn-cs"/>
              </a:rPr>
              <a:t> </a:t>
            </a:r>
            <a:r>
              <a:rPr lang="en-GB" sz="1200">
                <a:latin typeface="Humanst521 Lt BT" panose="02040706040505040204"/>
              </a:rPr>
              <a:t>The coronation begins with the new king or queen making a special promise, or oath. They put their hand on a Bible and promise to rule wisely and serve God. </a:t>
            </a:r>
            <a:r>
              <a:rPr lang="en-GB" sz="1400">
                <a:latin typeface="Humanst521 Lt BT" panose="02040706040505040204"/>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Image:</a:t>
            </a:r>
            <a:endParaRPr lang="en-GB" sz="1200" b="0" kern="1200">
              <a:solidFill>
                <a:schemeClr val="tx1"/>
              </a:solidFill>
              <a:effectLst/>
              <a:latin typeface="+mn-lt"/>
              <a:ea typeface="+mn-ea"/>
              <a:cs typeface="+mn-cs"/>
            </a:endParaRPr>
          </a:p>
          <a:p>
            <a:r>
              <a:rPr lang="en-GB" sz="1200" u="sng" kern="1200">
                <a:solidFill>
                  <a:schemeClr val="tx1"/>
                </a:solidFill>
                <a:effectLst/>
                <a:latin typeface="+mn-lt"/>
                <a:ea typeface="+mn-ea"/>
                <a:cs typeface="+mn-cs"/>
                <a:hlinkClick r:id="rId3"/>
              </a:rPr>
              <a:t>Queen Victoria (1819–1901)</a:t>
            </a:r>
            <a:r>
              <a:rPr lang="en-GB" sz="1200" u="none" kern="1200" baseline="0">
                <a:solidFill>
                  <a:schemeClr val="tx1"/>
                </a:solidFill>
                <a:effectLst/>
                <a:latin typeface="+mn-lt"/>
                <a:ea typeface="+mn-ea"/>
                <a:cs typeface="+mn-cs"/>
              </a:rPr>
              <a:t> </a:t>
            </a:r>
            <a:r>
              <a:rPr lang="en-US" sz="1200" b="0" i="0" kern="1200">
                <a:solidFill>
                  <a:schemeClr val="tx1"/>
                </a:solidFill>
                <a:effectLst/>
                <a:latin typeface="+mn-lt"/>
                <a:ea typeface="+mn-ea"/>
                <a:cs typeface="+mn-cs"/>
              </a:rPr>
              <a:t>by George Hayter (1792-1871), photo credit: Queen’s University Belfast, licensed under </a:t>
            </a:r>
            <a:r>
              <a:rPr lang="en-GB" sz="1200" b="0" i="0" kern="1200">
                <a:solidFill>
                  <a:schemeClr val="tx1"/>
                </a:solidFill>
                <a:effectLst/>
                <a:latin typeface="+mn-lt"/>
                <a:ea typeface="+mn-ea"/>
                <a:cs typeface="+mn-cs"/>
              </a:rPr>
              <a:t>CC BY-NC-SA</a:t>
            </a:r>
            <a:endParaRPr lang="en-GB" sz="1200">
              <a:solidFill>
                <a:srgbClr val="7030A0"/>
              </a:solidFill>
              <a:latin typeface="Humanst521 Lt BT" panose="0204070604050504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a:p>
        </p:txBody>
      </p:sp>
      <p:sp>
        <p:nvSpPr>
          <p:cNvPr id="4" name="Slide Number Placeholder 3"/>
          <p:cNvSpPr>
            <a:spLocks noGrp="1"/>
          </p:cNvSpPr>
          <p:nvPr>
            <p:ph type="sldNum" sz="quarter" idx="10"/>
          </p:nvPr>
        </p:nvSpPr>
        <p:spPr/>
        <p:txBody>
          <a:bodyPr/>
          <a:lstStyle/>
          <a:p>
            <a:fld id="{2BC32D93-7E53-4210-BB78-5B4EF81C39B9}" type="slidenum">
              <a:rPr lang="en-GB" smtClean="0"/>
              <a:t>11</a:t>
            </a:fld>
            <a:endParaRPr lang="en-GB"/>
          </a:p>
        </p:txBody>
      </p:sp>
    </p:spTree>
    <p:extLst>
      <p:ext uri="{BB962C8B-B14F-4D97-AF65-F5344CB8AC3E}">
        <p14:creationId xmlns:p14="http://schemas.microsoft.com/office/powerpoint/2010/main" val="2359346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a:t>
            </a:r>
            <a:r>
              <a:rPr lang="en-GB" sz="1200" kern="1200" baseline="0">
                <a:solidFill>
                  <a:schemeClr val="tx1"/>
                </a:solidFill>
                <a:effectLst/>
                <a:latin typeface="+mn-lt"/>
                <a:ea typeface="+mn-ea"/>
                <a:cs typeface="+mn-cs"/>
              </a:rPr>
              <a:t> </a:t>
            </a:r>
            <a:r>
              <a:rPr lang="en-GB" sz="1200" kern="1200">
                <a:solidFill>
                  <a:schemeClr val="tx1"/>
                </a:solidFill>
                <a:effectLst/>
                <a:latin typeface="+mn-lt"/>
                <a:ea typeface="+mn-ea"/>
                <a:cs typeface="+mn-cs"/>
              </a:rPr>
              <a:t>Next, they sit in a special chair that looks like this. It’s called the Coronation Chair and it is very old. The Archbishop of Canterbury takes a spoon filled with holy oil. A little bit of the oil is put on the new king or queens forehead, hands and heart</a:t>
            </a:r>
            <a:r>
              <a:rPr lang="en-GB" sz="1200" kern="1200" baseline="0">
                <a:solidFill>
                  <a:schemeClr val="tx1"/>
                </a:solidFill>
                <a:effectLst/>
                <a:latin typeface="+mn-lt"/>
                <a:ea typeface="+mn-ea"/>
                <a:cs typeface="+mn-cs"/>
              </a:rPr>
              <a:t> in the sign of a cross.</a:t>
            </a:r>
            <a:r>
              <a:rPr lang="en-GB" sz="1200" kern="1200">
                <a:solidFill>
                  <a:schemeClr val="tx1"/>
                </a:solidFill>
                <a:effectLst/>
                <a:latin typeface="+mn-lt"/>
                <a:ea typeface="+mn-ea"/>
                <a:cs typeface="+mn-cs"/>
              </a:rPr>
              <a:t> This is called </a:t>
            </a:r>
            <a:r>
              <a:rPr lang="en-GB" sz="1200" b="0" kern="1200">
                <a:solidFill>
                  <a:schemeClr val="tx1"/>
                </a:solidFill>
                <a:effectLst/>
                <a:latin typeface="+mn-lt"/>
                <a:ea typeface="+mn-ea"/>
                <a:cs typeface="+mn-cs"/>
              </a:rPr>
              <a:t>anointing.</a:t>
            </a:r>
            <a:r>
              <a:rPr lang="en-GB" sz="1200" kern="1200">
                <a:solidFill>
                  <a:schemeClr val="tx1"/>
                </a:solidFill>
                <a:effectLst/>
                <a:latin typeface="+mn-lt"/>
                <a:ea typeface="+mn-ea"/>
                <a:cs typeface="+mn-cs"/>
              </a:rPr>
              <a:t> This is the most important part of a coronation. It’s a sign to show everyone that this person has been blessed by God to be the king or the queen.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rgbClr val="7030A0"/>
              </a:solidFill>
              <a:latin typeface="Humanst521 Lt BT" panose="0204070604050504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7030A0"/>
                </a:solidFill>
                <a:latin typeface="Humanst521 Lt BT" panose="02040706040505040204"/>
              </a:rPr>
              <a:t>Images:</a:t>
            </a:r>
            <a:r>
              <a:rPr lang="en-US" sz="1200" b="0" baseline="0">
                <a:solidFill>
                  <a:srgbClr val="7030A0"/>
                </a:solidFill>
                <a:latin typeface="Humanst521 Lt BT" panose="02040706040505040204"/>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7030A0"/>
                </a:solidFill>
                <a:latin typeface="Humanst521 Lt BT" panose="02040706040505040204"/>
              </a:rPr>
              <a:t>Replica</a:t>
            </a:r>
            <a:r>
              <a:rPr lang="en-US" sz="1200" b="0" baseline="0">
                <a:solidFill>
                  <a:srgbClr val="7030A0"/>
                </a:solidFill>
                <a:latin typeface="Humanst521 Lt BT" panose="02040706040505040204"/>
              </a:rPr>
              <a:t> coronation spoon (cropped) – ©2023 Dean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7030A0"/>
                </a:solidFill>
                <a:latin typeface="Humanst521 Lt BT" panose="02040706040505040204"/>
              </a:rPr>
              <a:t>Coronation Chair </a:t>
            </a:r>
            <a:r>
              <a:rPr lang="en-US" sz="1200">
                <a:solidFill>
                  <a:srgbClr val="7030A0"/>
                </a:solidFill>
                <a:latin typeface="Humanst521 Lt BT" panose="02040706040505040204"/>
              </a:rPr>
              <a:t>- </a:t>
            </a:r>
            <a:r>
              <a:rPr lang="en-US" baseline="0">
                <a:cs typeface="Calibri"/>
              </a:rPr>
              <a:t>©2023 Dean &amp; Chapter of Westminster</a:t>
            </a:r>
            <a:r>
              <a:rPr lang="en-US" baseline="0"/>
              <a:t> </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12</a:t>
            </a:fld>
            <a:endParaRPr lang="en-GB"/>
          </a:p>
        </p:txBody>
      </p:sp>
    </p:spTree>
    <p:extLst>
      <p:ext uri="{BB962C8B-B14F-4D97-AF65-F5344CB8AC3E}">
        <p14:creationId xmlns:p14="http://schemas.microsoft.com/office/powerpoint/2010/main" val="3112352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Then the king or queen has to hold some special objects. Have</a:t>
            </a:r>
            <a:r>
              <a:rPr lang="en-GB" sz="1200" kern="1200" baseline="0">
                <a:solidFill>
                  <a:schemeClr val="tx1"/>
                </a:solidFill>
                <a:effectLst/>
                <a:latin typeface="+mn-lt"/>
                <a:ea typeface="+mn-ea"/>
                <a:cs typeface="+mn-cs"/>
              </a:rPr>
              <a:t> you seen these before? The sceptres are a symbol of the power of the king or queen. The Sceptre with Cross contains the largest diamond in the world.</a:t>
            </a:r>
            <a:r>
              <a:rPr lang="en-GB" sz="1200" kern="1200">
                <a:solidFill>
                  <a:schemeClr val="tx1"/>
                </a:solidFill>
                <a:effectLst/>
                <a:latin typeface="+mn-lt"/>
                <a:ea typeface="+mn-ea"/>
                <a:cs typeface="+mn-cs"/>
              </a:rPr>
              <a:t> The orb is a sign to show the power of God over the world. These items, along with the crowns, are part of a collection of special objects called the Crown Jewels. How do you think it would feel to hold these precious objects?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u="none" strike="noStrike" kern="1200" baseline="0">
              <a:solidFill>
                <a:srgbClr val="C0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kern="1200" baseline="0">
                <a:solidFill>
                  <a:srgbClr val="C00000"/>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kern="1200" baseline="0">
                <a:solidFill>
                  <a:srgbClr val="C00000"/>
                </a:solidFill>
                <a:effectLst/>
                <a:latin typeface="+mn-lt"/>
                <a:ea typeface="+mn-ea"/>
                <a:cs typeface="+mn-cs"/>
              </a:rPr>
              <a:t>Orb replica – ©2023 Dean &amp; Chapter of Westminster</a:t>
            </a:r>
            <a:endParaRPr lang="en-GB" sz="1200" b="0" u="none" strike="noStrike" kern="1200" baseline="0">
              <a:solidFill>
                <a:srgbClr val="C0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Sceptre </a:t>
            </a:r>
            <a:r>
              <a:rPr lang="en-US" sz="1200" b="0" kern="1200" baseline="0">
                <a:solidFill>
                  <a:schemeClr val="tx1"/>
                </a:solidFill>
                <a:effectLst/>
                <a:latin typeface="+mn-lt"/>
                <a:ea typeface="+mn-ea"/>
                <a:cs typeface="+mn-cs"/>
              </a:rPr>
              <a:t>with dove – ©2023 Dean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Sceptre with cross – ©2023 Dean &amp; Chapter of Westminster</a:t>
            </a:r>
            <a:endParaRPr lang="en-GB" sz="1200" b="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solidFill>
                <a:srgbClr val="7030A0"/>
              </a:solidFill>
              <a:latin typeface="Humanst521 Lt BT" panose="0204070604050504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13</a:t>
            </a:fld>
            <a:endParaRPr lang="en-GB"/>
          </a:p>
        </p:txBody>
      </p:sp>
    </p:spTree>
    <p:extLst>
      <p:ext uri="{BB962C8B-B14F-4D97-AF65-F5344CB8AC3E}">
        <p14:creationId xmlns:p14="http://schemas.microsoft.com/office/powerpoint/2010/main" val="3784505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dirty="0">
                <a:solidFill>
                  <a:schemeClr val="tx1"/>
                </a:solidFill>
                <a:effectLst/>
                <a:latin typeface="+mn-lt"/>
                <a:ea typeface="+mn-ea"/>
                <a:cs typeface="+mn-cs"/>
              </a:rPr>
              <a:t>Teacher: Finally, it is time for a new king or queen to be crowned. The archbishop of Canterbury lifts the St Edward’s crown (image on the left) high above the king or the queen’s head, and then places it down. Everyone shouts “God Save the Queen/King!”. The</a:t>
            </a:r>
            <a:r>
              <a:rPr lang="en-GB" sz="1200" kern="1200" baseline="0" dirty="0">
                <a:solidFill>
                  <a:schemeClr val="tx1"/>
                </a:solidFill>
                <a:effectLst/>
                <a:latin typeface="+mn-lt"/>
                <a:ea typeface="+mn-ea"/>
                <a:cs typeface="+mn-cs"/>
              </a:rPr>
              <a:t> St Edward's Crown (image on the left) is </a:t>
            </a:r>
            <a:r>
              <a:rPr lang="en-GB" sz="1200" kern="1200" dirty="0">
                <a:solidFill>
                  <a:schemeClr val="tx1"/>
                </a:solidFill>
                <a:effectLst/>
                <a:latin typeface="+mn-lt"/>
                <a:ea typeface="+mn-ea"/>
                <a:cs typeface="+mn-cs"/>
              </a:rPr>
              <a:t>very heavy</a:t>
            </a:r>
            <a:r>
              <a:rPr lang="en-GB" sz="1200" kern="1200" baseline="0" dirty="0">
                <a:solidFill>
                  <a:schemeClr val="tx1"/>
                </a:solidFill>
                <a:effectLst/>
                <a:latin typeface="+mn-lt"/>
                <a:ea typeface="+mn-ea"/>
                <a:cs typeface="+mn-cs"/>
              </a:rPr>
              <a:t> (5lb). </a:t>
            </a:r>
            <a:r>
              <a:rPr lang="en-GB" sz="1200" kern="1200" dirty="0">
                <a:solidFill>
                  <a:schemeClr val="tx1"/>
                </a:solidFill>
                <a:effectLst/>
                <a:latin typeface="+mn-lt"/>
                <a:ea typeface="+mn-ea"/>
                <a:cs typeface="+mn-cs"/>
              </a:rPr>
              <a:t>The new King or Queen only wears it for a short time, then they change to put this crown on instead (image</a:t>
            </a:r>
            <a:r>
              <a:rPr lang="en-GB" sz="1200" kern="1200" baseline="0" dirty="0">
                <a:solidFill>
                  <a:schemeClr val="tx1"/>
                </a:solidFill>
                <a:effectLst/>
                <a:latin typeface="+mn-lt"/>
                <a:ea typeface="+mn-ea"/>
                <a:cs typeface="+mn-cs"/>
              </a:rPr>
              <a:t> on the right)</a:t>
            </a:r>
            <a:r>
              <a:rPr lang="en-GB" sz="1200" kern="1200" dirty="0">
                <a:solidFill>
                  <a:schemeClr val="tx1"/>
                </a:solidFill>
                <a:effectLst/>
                <a:latin typeface="+mn-lt"/>
                <a:ea typeface="+mn-ea"/>
                <a:cs typeface="+mn-cs"/>
              </a:rPr>
              <a:t> – the Imperial State crown, which is much lighter. Which one do you prefer?</a:t>
            </a:r>
            <a:r>
              <a:rPr lang="en-GB" dirty="0"/>
              <a:t> </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solidFill>
                <a:srgbClr val="7030A0"/>
              </a:solidFill>
              <a:latin typeface="Humanst521 Lt BT" panose="02040706040505040204"/>
            </a:endParaRPr>
          </a:p>
          <a:p>
            <a:pPr>
              <a:defRPr/>
            </a:pPr>
            <a:r>
              <a:rPr lang="en-US" sz="1200" i="0" kern="1200" dirty="0">
                <a:solidFill>
                  <a:schemeClr val="tx1"/>
                </a:solidFill>
                <a:effectLst/>
                <a:latin typeface="+mn-lt"/>
                <a:ea typeface="+mn-ea"/>
                <a:cs typeface="+mn-cs"/>
              </a:rPr>
              <a:t>Images:</a:t>
            </a:r>
            <a:r>
              <a:rPr lang="en-US" dirty="0"/>
              <a:t> </a:t>
            </a:r>
            <a:endParaRPr lang="en-US" sz="1200" i="0" kern="1200" baseline="0" dirty="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King George VI coronation,</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1937 (cropped) </a:t>
            </a:r>
            <a:r>
              <a:rPr lang="en-US" baseline="0" dirty="0">
                <a:cs typeface="Calibri"/>
              </a:rPr>
              <a:t>- </a:t>
            </a:r>
            <a:r>
              <a:rPr lang="en-US" dirty="0"/>
              <a:t>©2023 Dean &amp; Chapter of Westminster</a:t>
            </a:r>
            <a:endParaRPr lang="en-GB" dirty="0"/>
          </a:p>
          <a:p>
            <a:pPr>
              <a:defRPr/>
            </a:pPr>
            <a:r>
              <a:rPr lang="en-US" sz="1200" i="0" kern="1200" baseline="0" dirty="0">
                <a:solidFill>
                  <a:schemeClr val="tx1"/>
                </a:solidFill>
                <a:effectLst/>
                <a:latin typeface="+mn-lt"/>
                <a:ea typeface="+mn-ea"/>
                <a:cs typeface="+mn-cs"/>
              </a:rPr>
              <a:t>Replica of St Edward’s Crown - </a:t>
            </a:r>
            <a:r>
              <a:rPr lang="en-US" sz="1200" b="0" baseline="0" dirty="0">
                <a:solidFill>
                  <a:srgbClr val="7030A0"/>
                </a:solidFill>
                <a:latin typeface="Humanst521 Lt BT" panose="02040706040505040204"/>
              </a:rPr>
              <a:t>©2023 Dean &amp; Chapter of Westminster</a:t>
            </a:r>
            <a:r>
              <a:rPr lang="en-US" dirty="0">
                <a:solidFill>
                  <a:srgbClr val="7030A0"/>
                </a:solidFill>
                <a:latin typeface="Humanst521 Lt BT" panose="02040706040505040204"/>
              </a:rPr>
              <a:t> </a:t>
            </a:r>
            <a:endParaRPr lang="en-US" sz="1200" b="0" baseline="0" dirty="0">
              <a:solidFill>
                <a:srgbClr val="7030A0"/>
              </a:solidFill>
              <a:latin typeface="Humanst521 Lt BT" panose="02040706040505040204"/>
            </a:endParaRPr>
          </a:p>
          <a:p>
            <a:pPr>
              <a:defRPr/>
            </a:pPr>
            <a:r>
              <a:rPr lang="en-US" sz="1200" kern="1200" baseline="0" dirty="0">
                <a:solidFill>
                  <a:schemeClr val="tx1"/>
                </a:solidFill>
                <a:effectLst/>
                <a:latin typeface="+mn-lt"/>
                <a:ea typeface="+mn-ea"/>
                <a:cs typeface="+mn-cs"/>
              </a:rPr>
              <a:t>Replica of Imperial State Crown – ©2023 Dean &amp; Chapter of Westminster</a:t>
            </a:r>
            <a:r>
              <a:rPr lang="en-US" dirty="0"/>
              <a:t> </a:t>
            </a:r>
            <a:endParaRPr lang="en-GB" sz="120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14</a:t>
            </a:fld>
            <a:endParaRPr lang="en-GB"/>
          </a:p>
        </p:txBody>
      </p:sp>
    </p:spTree>
    <p:extLst>
      <p:ext uri="{BB962C8B-B14F-4D97-AF65-F5344CB8AC3E}">
        <p14:creationId xmlns:p14="http://schemas.microsoft.com/office/powerpoint/2010/main" val="29554660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Humanst521 Lt BT" panose="02040706040505040204"/>
              </a:rPr>
              <a:t>Teacher: </a:t>
            </a:r>
            <a:r>
              <a:rPr lang="en-GB">
                <a:latin typeface="Humanst521 Lt BT" panose="02040706040505040204"/>
              </a:rPr>
              <a:t>Once the ceremony is over, the newly crowned king or queen gets into their carriage and journeys back to the palace for a huge coronation feast. This</a:t>
            </a:r>
            <a:r>
              <a:rPr lang="en-GB" baseline="0">
                <a:latin typeface="Humanst521 Lt BT" panose="02040706040505040204"/>
              </a:rPr>
              <a:t> is now usually held at Buckingham Palace. </a:t>
            </a:r>
          </a:p>
          <a:p>
            <a:endParaRPr lang="en-GB" sz="1200" u="none" strike="noStrike" kern="1200">
              <a:solidFill>
                <a:schemeClr val="tx1"/>
              </a:solidFill>
              <a:effectLst/>
              <a:latin typeface="+mn-lt"/>
              <a:ea typeface="+mn-ea"/>
              <a:cs typeface="+mn-cs"/>
            </a:endParaRPr>
          </a:p>
          <a:p>
            <a:r>
              <a:rPr lang="en-US" sz="1200" u="none" strike="noStrike" kern="1200">
                <a:solidFill>
                  <a:schemeClr val="tx1"/>
                </a:solidFill>
                <a:effectLst/>
                <a:latin typeface="+mn-lt"/>
                <a:ea typeface="+mn-ea"/>
                <a:cs typeface="+mn-cs"/>
              </a:rPr>
              <a:t>Images: </a:t>
            </a:r>
          </a:p>
          <a:p>
            <a:r>
              <a:rPr lang="en-US" sz="1200" b="0" i="0" kern="1200">
                <a:solidFill>
                  <a:schemeClr val="tx1"/>
                </a:solidFill>
                <a:effectLst/>
                <a:latin typeface="+mn-lt"/>
                <a:ea typeface="+mn-ea"/>
                <a:cs typeface="+mn-cs"/>
              </a:rPr>
              <a:t>Procession from Westminster Hall to Westminster Abbey for George IV's coronation,</a:t>
            </a:r>
            <a:r>
              <a:rPr lang="en-US" sz="1200" b="0" i="0" kern="1200" baseline="0">
                <a:solidFill>
                  <a:schemeClr val="tx1"/>
                </a:solidFill>
                <a:effectLst/>
                <a:latin typeface="+mn-lt"/>
                <a:ea typeface="+mn-ea"/>
                <a:cs typeface="+mn-cs"/>
              </a:rPr>
              <a:t> 1821 – ©2023 Dean &amp; Chapter of Westminster</a:t>
            </a:r>
            <a:endParaRPr lang="en-GB" sz="1200" u="none" strike="noStrike" kern="1200">
              <a:solidFill>
                <a:schemeClr val="tx1"/>
              </a:solidFill>
              <a:effectLst/>
              <a:latin typeface="+mn-lt"/>
              <a:ea typeface="+mn-ea"/>
              <a:cs typeface="+mn-cs"/>
            </a:endParaRPr>
          </a:p>
          <a:p>
            <a:r>
              <a:rPr lang="en-US"/>
              <a:t>Postcard</a:t>
            </a:r>
            <a:r>
              <a:rPr lang="en-US" baseline="0"/>
              <a:t> of coronation, 1953 – ©2023 Dean &amp; Chapter of Westminster</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15</a:t>
            </a:fld>
            <a:endParaRPr lang="en-GB"/>
          </a:p>
        </p:txBody>
      </p:sp>
    </p:spTree>
    <p:extLst>
      <p:ext uri="{BB962C8B-B14F-4D97-AF65-F5344CB8AC3E}">
        <p14:creationId xmlns:p14="http://schemas.microsoft.com/office/powerpoint/2010/main" val="2171335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It’s time for you to make your own crown. The first thing you need to do is to colour your crown, and add some jewels. Don’t add too many jewels or your crown will flop down. Then you will need to cut it out and stick it to the strip of card. Then ask an adult to staple the headband for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Materials needed: St Edward’s Crown PDF printed on card, strips of A2 card to use as the head band, colouring pens/pencils, scissors, stick-on jewels (optional), glue, stapler.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You could play some</a:t>
            </a:r>
            <a:r>
              <a:rPr lang="en-GB" sz="1200" kern="1200" baseline="0">
                <a:solidFill>
                  <a:schemeClr val="tx1"/>
                </a:solidFill>
                <a:effectLst/>
                <a:latin typeface="+mn-lt"/>
                <a:ea typeface="+mn-ea"/>
                <a:cs typeface="+mn-cs"/>
              </a:rPr>
              <a:t> music ‘Zadok The Priest’, an anthem from the coronation. https://www.youtube.com/watch?v=MiXgOQ9_-RI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Image:</a:t>
            </a:r>
            <a:r>
              <a:rPr lang="en-US" sz="1200" b="0" i="0" u="none" strike="noStrike" kern="1200" baseline="0">
                <a:solidFill>
                  <a:schemeClr val="tx1"/>
                </a:solidFill>
                <a:effectLst/>
                <a:latin typeface="+mn-lt"/>
                <a:ea typeface="+mn-ea"/>
                <a:cs typeface="+mn-cs"/>
              </a:rPr>
              <a:t> </a:t>
            </a:r>
          </a:p>
          <a:p>
            <a:r>
              <a:rPr lang="en-US" sz="1200" b="0" i="0" u="none" strike="noStrike" kern="1200" baseline="0">
                <a:solidFill>
                  <a:schemeClr val="tx1"/>
                </a:solidFill>
                <a:effectLst/>
                <a:latin typeface="+mn-lt"/>
                <a:ea typeface="+mn-ea"/>
                <a:cs typeface="+mn-cs"/>
              </a:rPr>
              <a:t>©2023 Dean &amp; Chapter of Westminster </a:t>
            </a:r>
            <a:endParaRPr lang="en-GB" sz="1200" b="0" i="0" u="none" strike="noStrike" kern="1200">
              <a:solidFill>
                <a:schemeClr val="tx1"/>
              </a:solidFill>
              <a:effectLst/>
              <a:latin typeface="+mn-lt"/>
              <a:ea typeface="+mn-ea"/>
              <a:cs typeface="+mn-cs"/>
            </a:endParaRPr>
          </a:p>
          <a:p>
            <a:endParaRPr lang="en-GB" sz="1200" u="none" strike="noStrike" kern="1200">
              <a:solidFill>
                <a:schemeClr val="tx1"/>
              </a:solidFill>
              <a:effectLst/>
              <a:latin typeface="+mn-lt"/>
              <a:ea typeface="+mn-ea"/>
              <a:cs typeface="+mn-cs"/>
            </a:endParaRPr>
          </a:p>
          <a:p>
            <a:endParaRPr lang="en-GB" sz="1200" u="none" strike="noStrike"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16</a:t>
            </a:fld>
            <a:endParaRPr lang="en-GB"/>
          </a:p>
        </p:txBody>
      </p:sp>
    </p:spTree>
    <p:extLst>
      <p:ext uri="{BB962C8B-B14F-4D97-AF65-F5344CB8AC3E}">
        <p14:creationId xmlns:p14="http://schemas.microsoft.com/office/powerpoint/2010/main" val="20900366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Recap. What is a coronation? A special ceremony where a new king or queen is crowned. Is crowning the only thing that happens at a coronation ceremony? No.</a:t>
            </a:r>
            <a:r>
              <a:rPr lang="en-GB" sz="1200" kern="1200" baseline="0">
                <a:solidFill>
                  <a:schemeClr val="tx1"/>
                </a:solidFill>
                <a:effectLst/>
                <a:latin typeface="+mn-lt"/>
                <a:ea typeface="+mn-ea"/>
                <a:cs typeface="+mn-cs"/>
              </a:rPr>
              <a:t> </a:t>
            </a:r>
            <a:r>
              <a:rPr lang="en-GB" sz="1200" kern="1200">
                <a:solidFill>
                  <a:schemeClr val="tx1"/>
                </a:solidFill>
                <a:effectLst/>
                <a:latin typeface="+mn-lt"/>
                <a:ea typeface="+mn-ea"/>
                <a:cs typeface="+mn-cs"/>
              </a:rPr>
              <a:t>We are going to do our actions to remember. </a:t>
            </a:r>
          </a:p>
          <a:p>
            <a:r>
              <a:rPr lang="en-GB" sz="1200" b="1" i="1" u="sng" kern="1200">
                <a:solidFill>
                  <a:schemeClr val="tx1"/>
                </a:solidFill>
                <a:effectLst/>
                <a:latin typeface="+mn-lt"/>
                <a:ea typeface="+mn-ea"/>
                <a:cs typeface="+mn-cs"/>
              </a:rPr>
              <a:t>Action 1: Put your hand out in front of you palm down (as if placing it on a Bible) and close your eyes if you want to</a:t>
            </a:r>
            <a:r>
              <a:rPr lang="en-GB" sz="1200" kern="1200">
                <a:solidFill>
                  <a:schemeClr val="tx1"/>
                </a:solidFill>
                <a:effectLst/>
                <a:latin typeface="+mn-lt"/>
                <a:ea typeface="+mn-ea"/>
                <a:cs typeface="+mn-cs"/>
              </a:rPr>
              <a:t>.  (The king or queen makes a special promise to serve God and rule wisely)</a:t>
            </a:r>
          </a:p>
          <a:p>
            <a:r>
              <a:rPr lang="en-GB" sz="1200" b="1" i="1" u="sng" kern="1200">
                <a:solidFill>
                  <a:schemeClr val="tx1"/>
                </a:solidFill>
                <a:effectLst/>
                <a:latin typeface="+mn-lt"/>
                <a:ea typeface="+mn-ea"/>
                <a:cs typeface="+mn-cs"/>
              </a:rPr>
              <a:t>Action 2: Make</a:t>
            </a:r>
            <a:r>
              <a:rPr lang="en-GB" sz="1200" b="1" i="1" u="sng" kern="1200" baseline="0">
                <a:solidFill>
                  <a:schemeClr val="tx1"/>
                </a:solidFill>
                <a:effectLst/>
                <a:latin typeface="+mn-lt"/>
                <a:ea typeface="+mn-ea"/>
                <a:cs typeface="+mn-cs"/>
              </a:rPr>
              <a:t> a sign of the cross on your partners forehead </a:t>
            </a:r>
            <a:r>
              <a:rPr lang="en-GB" sz="1200" kern="1200">
                <a:solidFill>
                  <a:schemeClr val="tx1"/>
                </a:solidFill>
                <a:effectLst/>
                <a:latin typeface="+mn-lt"/>
                <a:ea typeface="+mn-ea"/>
                <a:cs typeface="+mn-cs"/>
              </a:rPr>
              <a:t>(the king or queen is anointed)</a:t>
            </a:r>
          </a:p>
          <a:p>
            <a:r>
              <a:rPr lang="en-GB" sz="1200" b="1" i="1" u="sng" kern="1200">
                <a:solidFill>
                  <a:schemeClr val="tx1"/>
                </a:solidFill>
                <a:effectLst/>
                <a:latin typeface="+mn-lt"/>
                <a:ea typeface="+mn-ea"/>
                <a:cs typeface="+mn-cs"/>
              </a:rPr>
              <a:t>Action 3: Hold out both of your hands and pretend to hold these precious objects.</a:t>
            </a:r>
            <a:r>
              <a:rPr lang="en-GB" sz="1200" kern="1200">
                <a:solidFill>
                  <a:schemeClr val="tx1"/>
                </a:solidFill>
                <a:effectLst/>
                <a:latin typeface="+mn-lt"/>
                <a:ea typeface="+mn-ea"/>
                <a:cs typeface="+mn-cs"/>
              </a:rPr>
              <a:t> (the king or queen is given the orb and sceptres to hold – a sign of God’s power and the monarch’s power) </a:t>
            </a:r>
          </a:p>
          <a:p>
            <a:r>
              <a:rPr lang="en-GB" sz="1200" b="1" i="1" u="sng" kern="1200">
                <a:solidFill>
                  <a:schemeClr val="tx1"/>
                </a:solidFill>
                <a:effectLst/>
                <a:latin typeface="+mn-lt"/>
                <a:ea typeface="+mn-ea"/>
                <a:cs typeface="+mn-cs"/>
              </a:rPr>
              <a:t>Action 4: Pretend to life a crown high into the air and place it on your partners head. Then say to them ‘God Save the Queen/King’</a:t>
            </a:r>
            <a:r>
              <a:rPr lang="en-GB" sz="1200" kern="1200">
                <a:solidFill>
                  <a:schemeClr val="tx1"/>
                </a:solidFill>
                <a:effectLst/>
                <a:latin typeface="+mn-lt"/>
                <a:ea typeface="+mn-ea"/>
                <a:cs typeface="+mn-cs"/>
              </a:rPr>
              <a:t> (the king or queen is crowned). </a:t>
            </a:r>
          </a:p>
          <a:p>
            <a:endParaRPr lang="en-GB" sz="1200" u="none" strike="noStrike" kern="1200">
              <a:solidFill>
                <a:schemeClr val="tx1"/>
              </a:solidFill>
              <a:effectLst/>
              <a:latin typeface="+mn-lt"/>
              <a:ea typeface="+mn-ea"/>
              <a:cs typeface="+mn-cs"/>
            </a:endParaRPr>
          </a:p>
          <a:p>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17</a:t>
            </a:fld>
            <a:endParaRPr lang="en-GB"/>
          </a:p>
        </p:txBody>
      </p:sp>
    </p:spTree>
    <p:extLst>
      <p:ext uri="{BB962C8B-B14F-4D97-AF65-F5344CB8AC3E}">
        <p14:creationId xmlns:p14="http://schemas.microsoft.com/office/powerpoint/2010/main" val="14779015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Remind pupils that every single coronation takes place at Westminster Abbey, and has done for nearly a thousand years.</a:t>
            </a:r>
          </a:p>
          <a:p>
            <a:endParaRPr lang="en-GB" sz="1200" u="none" strike="noStrike" kern="1200">
              <a:solidFill>
                <a:schemeClr val="tx1"/>
              </a:solidFill>
              <a:effectLst/>
              <a:latin typeface="+mn-lt"/>
              <a:ea typeface="+mn-ea"/>
              <a:cs typeface="+mn-cs"/>
            </a:endParaRPr>
          </a:p>
          <a:p>
            <a:r>
              <a:rPr lang="en-GB" sz="1200" b="0" dirty="0">
                <a:latin typeface="Humanst521 Lt BT" panose="02040706040505040204"/>
              </a:rPr>
              <a:t>Image:</a:t>
            </a:r>
            <a:r>
              <a:rPr lang="en-GB" dirty="0">
                <a:latin typeface="Humanst521 Lt BT" panose="02040706040505040204"/>
              </a:rPr>
              <a:t> </a:t>
            </a:r>
            <a:endParaRPr lang="en-GB" sz="1200" b="0" dirty="0">
              <a:latin typeface="Humanst521 Lt BT" panose="02040706040505040204"/>
            </a:endParaRPr>
          </a:p>
          <a:p>
            <a:pPr marL="0" indent="0">
              <a:buFont typeface="Arial" panose="020B0604020202020204" pitchFamily="34" charset="0"/>
              <a:buNone/>
            </a:pPr>
            <a:r>
              <a:rPr lang="en-US" sz="1200" b="0" u="none" strike="noStrike" kern="1200" dirty="0">
                <a:solidFill>
                  <a:schemeClr val="tx1"/>
                </a:solidFill>
                <a:effectLst/>
                <a:latin typeface="Humanst521 Lt BT" panose="02040706040505040204"/>
                <a:ea typeface="+mn-ea"/>
                <a:cs typeface="+mn-cs"/>
              </a:rPr>
              <a:t>©2023 Dean &amp; Chapter of Westminster</a:t>
            </a:r>
            <a:endParaRPr lang="en-GB" sz="1200" b="0" u="none" strike="noStrike" kern="1200" dirty="0">
              <a:solidFill>
                <a:schemeClr val="tx1"/>
              </a:solidFill>
              <a:effectLst/>
              <a:latin typeface="+mn-lt"/>
              <a:ea typeface="+mn-ea"/>
              <a:cs typeface="+mn-cs"/>
            </a:endParaRPr>
          </a:p>
          <a:p>
            <a:endParaRPr lang="en-GB" sz="1200" u="none" strike="noStrike"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18</a:t>
            </a:fld>
            <a:endParaRPr lang="en-GB"/>
          </a:p>
        </p:txBody>
      </p:sp>
    </p:spTree>
    <p:extLst>
      <p:ext uri="{BB962C8B-B14F-4D97-AF65-F5344CB8AC3E}">
        <p14:creationId xmlns:p14="http://schemas.microsoft.com/office/powerpoint/2010/main" val="39115296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sz="1200">
              <a:latin typeface="Humanst521 Lt BT" panose="02040706040505040204"/>
            </a:endParaRPr>
          </a:p>
          <a:p>
            <a:pPr marL="0" indent="0">
              <a:buFont typeface="Arial" panose="020B0604020202020204" pitchFamily="34" charset="0"/>
              <a:buNone/>
            </a:pPr>
            <a:endParaRPr lang="en-GB" sz="1200" b="1">
              <a:latin typeface="Humanst521 Lt BT" panose="02040706040505040204"/>
            </a:endParaRPr>
          </a:p>
          <a:p>
            <a:endParaRPr lang="en-GB" sz="1200" u="none" strike="noStrike" kern="1200">
              <a:solidFill>
                <a:schemeClr val="tx1"/>
              </a:solidFill>
              <a:effectLst/>
              <a:latin typeface="+mn-lt"/>
              <a:ea typeface="+mn-ea"/>
              <a:cs typeface="+mn-cs"/>
            </a:endParaRPr>
          </a:p>
          <a:p>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19</a:t>
            </a:fld>
            <a:endParaRPr lang="en-GB"/>
          </a:p>
        </p:txBody>
      </p:sp>
    </p:spTree>
    <p:extLst>
      <p:ext uri="{BB962C8B-B14F-4D97-AF65-F5344CB8AC3E}">
        <p14:creationId xmlns:p14="http://schemas.microsoft.com/office/powerpoint/2010/main" val="2410962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 &amp; Chapter of Westminster</a:t>
            </a:r>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Talk to a partner. What can you see in</a:t>
            </a:r>
            <a:r>
              <a:rPr lang="en-GB" baseline="0"/>
              <a:t> these four pictures? What do you think is happening? </a:t>
            </a:r>
          </a:p>
          <a:p>
            <a:endParaRPr lang="en-US"/>
          </a:p>
          <a:p>
            <a:r>
              <a:rPr lang="en-US">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King George IV coronation, 1821 -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Coronation initial, </a:t>
            </a:r>
            <a:r>
              <a:rPr lang="en-GB" sz="1200" b="0" i="0" kern="1200">
                <a:solidFill>
                  <a:schemeClr val="tx1"/>
                </a:solidFill>
                <a:effectLst/>
                <a:latin typeface="+mn-lt"/>
                <a:ea typeface="+mn-ea"/>
                <a:cs typeface="+mn-cs"/>
              </a:rPr>
              <a:t>Litlyngton Missal 1383-4 </a:t>
            </a:r>
            <a:r>
              <a:rPr lang="en-US" baseline="0">
                <a:cs typeface="Calibri"/>
              </a:rPr>
              <a:t>-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effectLst/>
                <a:latin typeface="+mn-lt"/>
                <a:ea typeface="+mn-ea"/>
                <a:cs typeface="+mn-cs"/>
              </a:rPr>
              <a:t>King George VI coronation,</a:t>
            </a:r>
            <a:r>
              <a:rPr lang="en-GB" sz="1200" b="0" i="0" kern="1200" baseline="0">
                <a:solidFill>
                  <a:schemeClr val="tx1"/>
                </a:solidFill>
                <a:effectLst/>
                <a:latin typeface="+mn-lt"/>
                <a:ea typeface="+mn-ea"/>
                <a:cs typeface="+mn-cs"/>
              </a:rPr>
              <a:t> </a:t>
            </a:r>
            <a:r>
              <a:rPr lang="en-GB" sz="1200" b="0" i="0" kern="1200">
                <a:solidFill>
                  <a:schemeClr val="tx1"/>
                </a:solidFill>
                <a:effectLst/>
                <a:latin typeface="+mn-lt"/>
                <a:ea typeface="+mn-ea"/>
                <a:cs typeface="+mn-cs"/>
              </a:rPr>
              <a:t>1937 </a:t>
            </a:r>
            <a:r>
              <a:rPr lang="en-US" baseline="0">
                <a:cs typeface="Calibri"/>
              </a:rPr>
              <a:t>-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Queen Victoria coronation, 1838 (cropped) - </a:t>
            </a:r>
            <a:r>
              <a:rPr lang="en-US"/>
              <a:t>©2023 Dean &amp; Chapter of Westminster</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3</a:t>
            </a:fld>
            <a:endParaRPr lang="en-GB"/>
          </a:p>
        </p:txBody>
      </p:sp>
    </p:spTree>
    <p:extLst>
      <p:ext uri="{BB962C8B-B14F-4D97-AF65-F5344CB8AC3E}">
        <p14:creationId xmlns:p14="http://schemas.microsoft.com/office/powerpoint/2010/main" val="3877792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Did you see a crown? Who usually wears a crown? The king or the queen. The king or the queen rules the country. Do you know who our current monarch 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King George IV coronation, 1821 -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Queen Victoria coronation, 1838 - </a:t>
            </a:r>
            <a:r>
              <a:rPr lang="en-US"/>
              <a:t>©2023 Dean &amp; Chapter of Westminster</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4</a:t>
            </a:fld>
            <a:endParaRPr lang="en-GB"/>
          </a:p>
        </p:txBody>
      </p:sp>
    </p:spTree>
    <p:extLst>
      <p:ext uri="{BB962C8B-B14F-4D97-AF65-F5344CB8AC3E}">
        <p14:creationId xmlns:p14="http://schemas.microsoft.com/office/powerpoint/2010/main" val="85070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a:t>
            </a:r>
            <a:r>
              <a:rPr lang="en-GB" sz="1200" kern="1200" baseline="0">
                <a:solidFill>
                  <a:schemeClr val="tx1"/>
                </a:solidFill>
                <a:effectLst/>
                <a:latin typeface="+mn-lt"/>
                <a:ea typeface="+mn-ea"/>
                <a:cs typeface="+mn-cs"/>
              </a:rPr>
              <a:t> </a:t>
            </a:r>
            <a:r>
              <a:rPr lang="en-GB" sz="1200" kern="1200">
                <a:solidFill>
                  <a:schemeClr val="tx1"/>
                </a:solidFill>
                <a:effectLst/>
                <a:latin typeface="+mn-lt"/>
                <a:ea typeface="+mn-ea"/>
                <a:cs typeface="+mn-cs"/>
              </a:rPr>
              <a:t>Have a look at these four pictures again, show me in actions what is happening in the pictures? The crown is being placed on the king or queens head. These are pictures of </a:t>
            </a:r>
            <a:r>
              <a:rPr lang="en-GB" sz="1200" b="0" u="none" kern="1200">
                <a:solidFill>
                  <a:schemeClr val="tx1"/>
                </a:solidFill>
                <a:effectLst/>
                <a:latin typeface="+mn-lt"/>
                <a:ea typeface="+mn-ea"/>
                <a:cs typeface="+mn-cs"/>
              </a:rPr>
              <a:t>coronation.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A coronation is a special ceremony (or occasion) where a new king or queen is crowned in front of lots of people. </a:t>
            </a:r>
            <a:r>
              <a:rPr lang="en-GB" sz="1200" kern="1200" baseline="0">
                <a:solidFill>
                  <a:schemeClr val="tx1"/>
                </a:solidFill>
                <a:effectLst/>
                <a:latin typeface="+mn-lt"/>
                <a:ea typeface="+mn-ea"/>
                <a:cs typeface="+mn-cs"/>
              </a:rPr>
              <a:t> </a:t>
            </a:r>
            <a:r>
              <a:rPr lang="en-GB" sz="1200" kern="1200">
                <a:solidFill>
                  <a:schemeClr val="tx1"/>
                </a:solidFill>
                <a:effectLst/>
                <a:latin typeface="+mn-lt"/>
                <a:ea typeface="+mn-ea"/>
                <a:cs typeface="+mn-cs"/>
              </a:rPr>
              <a:t>But the crowning isn’t the only thing that happens. There are lots of special things that take place during a Coronation. </a:t>
            </a:r>
          </a:p>
          <a:p>
            <a:endParaRPr lang="en-GB" baseline="0"/>
          </a:p>
          <a:p>
            <a:r>
              <a:rPr lang="en-US">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King George IV coronation, 1821 -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Coronation initial, </a:t>
            </a:r>
            <a:r>
              <a:rPr lang="en-GB" sz="1200" b="0" i="0" kern="1200">
                <a:solidFill>
                  <a:schemeClr val="tx1"/>
                </a:solidFill>
                <a:effectLst/>
                <a:latin typeface="+mn-lt"/>
                <a:ea typeface="+mn-ea"/>
                <a:cs typeface="+mn-cs"/>
              </a:rPr>
              <a:t>Litlyngton Missal 1383-4 </a:t>
            </a:r>
            <a:r>
              <a:rPr lang="en-US" baseline="0">
                <a:cs typeface="Calibri"/>
              </a:rPr>
              <a:t>-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effectLst/>
                <a:latin typeface="+mn-lt"/>
                <a:ea typeface="+mn-ea"/>
                <a:cs typeface="+mn-cs"/>
              </a:rPr>
              <a:t>King George VI coronation,</a:t>
            </a:r>
            <a:r>
              <a:rPr lang="en-GB" sz="1200" b="0" i="0" kern="1200" baseline="0">
                <a:solidFill>
                  <a:schemeClr val="tx1"/>
                </a:solidFill>
                <a:effectLst/>
                <a:latin typeface="+mn-lt"/>
                <a:ea typeface="+mn-ea"/>
                <a:cs typeface="+mn-cs"/>
              </a:rPr>
              <a:t> </a:t>
            </a:r>
            <a:r>
              <a:rPr lang="en-GB" sz="1200" b="0" i="0" kern="1200">
                <a:solidFill>
                  <a:schemeClr val="tx1"/>
                </a:solidFill>
                <a:effectLst/>
                <a:latin typeface="+mn-lt"/>
                <a:ea typeface="+mn-ea"/>
                <a:cs typeface="+mn-cs"/>
              </a:rPr>
              <a:t>1937</a:t>
            </a:r>
            <a:r>
              <a:rPr lang="en-US" baseline="0">
                <a:cs typeface="Calibri"/>
              </a:rPr>
              <a:t>-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Queen Victoria coronation, 1838 -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5</a:t>
            </a:fld>
            <a:endParaRPr lang="en-GB"/>
          </a:p>
        </p:txBody>
      </p:sp>
    </p:spTree>
    <p:extLst>
      <p:ext uri="{BB962C8B-B14F-4D97-AF65-F5344CB8AC3E}">
        <p14:creationId xmlns:p14="http://schemas.microsoft.com/office/powerpoint/2010/main" val="3687737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GB" altLang="zh-TW">
                <a:ea typeface="新細明體"/>
              </a:rPr>
              <a:t>Teacher: Click to play the film. Ask your </a:t>
            </a:r>
            <a:r>
              <a:rPr lang="en-GB"/>
              <a:t>students to find out what other parts of the coronation are happening through the film.</a:t>
            </a:r>
            <a:endParaRPr lang="en-US" altLang="zh-TW">
              <a:ea typeface="新細明體" panose="02020500000000000000" pitchFamily="18" charset="-120"/>
              <a:cs typeface="Calibri" panose="020F0502020204030204"/>
            </a:endParaRPr>
          </a:p>
          <a:p>
            <a:endParaRPr lang="en-GB">
              <a:cs typeface="Calibri"/>
            </a:endParaRPr>
          </a:p>
          <a:p>
            <a:r>
              <a:rPr lang="en-US"/>
              <a:t>Video: </a:t>
            </a:r>
            <a:endParaRPr lang="en-US">
              <a:cs typeface="Calibri"/>
            </a:endParaRPr>
          </a:p>
          <a:p>
            <a:r>
              <a:rPr lang="en-US"/>
              <a:t>©Dean &amp; Chapter of Westminster</a:t>
            </a:r>
            <a:endParaRPr lang="en-GB"/>
          </a:p>
        </p:txBody>
      </p:sp>
      <p:sp>
        <p:nvSpPr>
          <p:cNvPr id="4" name="投影片編號版面配置區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3373040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This is a picture of a famous church in London. It’s called Westminster Abbey. It’s very old – there has been a church here for over a thousand years. Westminster Abbey is the coronation church. All</a:t>
            </a:r>
            <a:r>
              <a:rPr lang="en-GB" sz="1200" kern="1200" baseline="0">
                <a:solidFill>
                  <a:schemeClr val="tx1"/>
                </a:solidFill>
                <a:effectLst/>
                <a:latin typeface="+mn-lt"/>
                <a:ea typeface="+mn-ea"/>
                <a:cs typeface="+mn-cs"/>
              </a:rPr>
              <a:t> kings and queens are crowned here. Only two monarchs haven’t been crowned here – Edward V, one of the missing ‘Princes in the tower’, and Edward VIII, who abdicated before he had the chance to be crowned.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a:p>
        </p:txBody>
      </p:sp>
      <p:sp>
        <p:nvSpPr>
          <p:cNvPr id="4" name="Slide Number Placeholder 3"/>
          <p:cNvSpPr>
            <a:spLocks noGrp="1"/>
          </p:cNvSpPr>
          <p:nvPr>
            <p:ph type="sldNum" sz="quarter" idx="10"/>
          </p:nvPr>
        </p:nvSpPr>
        <p:spPr/>
        <p:txBody>
          <a:bodyPr/>
          <a:lstStyle/>
          <a:p>
            <a:fld id="{2BC32D93-7E53-4210-BB78-5B4EF81C39B9}" type="slidenum">
              <a:rPr lang="en-GB" smtClean="0"/>
              <a:t>7</a:t>
            </a:fld>
            <a:endParaRPr lang="en-GB"/>
          </a:p>
        </p:txBody>
      </p:sp>
    </p:spTree>
    <p:extLst>
      <p:ext uri="{BB962C8B-B14F-4D97-AF65-F5344CB8AC3E}">
        <p14:creationId xmlns:p14="http://schemas.microsoft.com/office/powerpoint/2010/main" val="2818092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en-US" dirty="0">
                <a:cs typeface="Calibri"/>
              </a:rPr>
              <a:t>Teacher: </a:t>
            </a:r>
            <a:r>
              <a:rPr lang="en-GB" dirty="0"/>
              <a:t>Today the Commonwealth is made up of 56 countries from around the world. </a:t>
            </a:r>
            <a:endParaRPr lang="en-US" dirty="0"/>
          </a:p>
          <a:p>
            <a:pPr>
              <a:spcAft>
                <a:spcPts val="1000"/>
              </a:spcAft>
            </a:pPr>
            <a:r>
              <a:rPr lang="en-GB" dirty="0"/>
              <a:t>King Charles III is the Head of the Commonwealth. Every year, representatives from each of the Commonwealth countries come to Westminster Abbey for a big celebration of their friendship. </a:t>
            </a:r>
          </a:p>
          <a:p>
            <a:pPr>
              <a:spcAft>
                <a:spcPts val="1000"/>
              </a:spcAft>
            </a:pPr>
            <a:r>
              <a:rPr lang="en-GB" dirty="0"/>
              <a:t>Do you recognise any of these Commonwealth flags? Can you find out the names of all the 56 countries in the Commonwealth? </a:t>
            </a:r>
            <a:endParaRPr lang="en-US" dirty="0">
              <a:cs typeface="Calibri" panose="020F0502020204030204"/>
            </a:endParaRPr>
          </a:p>
          <a:p>
            <a:pPr>
              <a:spcAft>
                <a:spcPts val="1000"/>
              </a:spcAft>
            </a:pPr>
            <a:r>
              <a:rPr lang="en-GB" dirty="0"/>
              <a:t>The photograph was taken at the Commonwealth Day celebration at Westminster Abbey in 2020. Commonwealth Day takes place on the second Monday in March every year at Westminster Abbey. Representatives from each of the Commonwealth countries are invited to the largest multi faith service in Britain. Further information can be found at </a:t>
            </a:r>
            <a:r>
              <a:rPr lang="en-GB" dirty="0">
                <a:hlinkClick r:id="rId3"/>
              </a:rPr>
              <a:t>https://thecommonwealth.org/commonwealth-day</a:t>
            </a:r>
            <a:endParaRPr lang="en-US" dirty="0"/>
          </a:p>
          <a:p>
            <a:pPr>
              <a:spcAft>
                <a:spcPts val="1000"/>
              </a:spcAft>
            </a:pPr>
            <a:endParaRPr lang="en-GB" dirty="0"/>
          </a:p>
          <a:p>
            <a:r>
              <a:rPr lang="en-US" dirty="0"/>
              <a:t>Image: </a:t>
            </a:r>
          </a:p>
          <a:p>
            <a:r>
              <a:rPr lang="en-US" dirty="0"/>
              <a:t>©2023 Dean &amp; Chapter of Westminster</a:t>
            </a:r>
            <a:endParaRPr lang="en-GB" dirty="0"/>
          </a:p>
          <a:p>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2428429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a:t>
            </a:r>
            <a:r>
              <a:rPr lang="en-GB" sz="1200" kern="1200" baseline="0">
                <a:solidFill>
                  <a:schemeClr val="tx1"/>
                </a:solidFill>
                <a:effectLst/>
                <a:latin typeface="+mn-lt"/>
                <a:ea typeface="+mn-ea"/>
                <a:cs typeface="+mn-cs"/>
              </a:rPr>
              <a:t> </a:t>
            </a:r>
            <a:r>
              <a:rPr lang="en-GB" sz="1200" kern="1200">
                <a:solidFill>
                  <a:schemeClr val="tx1"/>
                </a:solidFill>
                <a:effectLst/>
                <a:latin typeface="+mn-lt"/>
                <a:ea typeface="+mn-ea"/>
                <a:cs typeface="+mn-cs"/>
              </a:rPr>
              <a:t>This is what the Abbey looks like inside. Look at all the people waiting for the king or queen to arrive. Thousands</a:t>
            </a:r>
            <a:r>
              <a:rPr lang="en-GB" sz="1200" kern="1200" baseline="0">
                <a:solidFill>
                  <a:schemeClr val="tx1"/>
                </a:solidFill>
                <a:effectLst/>
                <a:latin typeface="+mn-lt"/>
                <a:ea typeface="+mn-ea"/>
                <a:cs typeface="+mn-cs"/>
              </a:rPr>
              <a:t> of people watch the coronation! They want to see what their new king or queen looks like. At the coronation of Elizabeth II, people could watch it on the TV. Once the new king or queen arrives, the coronation can begin. Remember what a coronation is? It’s a special ceremony (or occasion) where a new king or queen is crowned. But remember, </a:t>
            </a:r>
            <a:r>
              <a:rPr lang="en-GB" sz="1200" kern="1200">
                <a:solidFill>
                  <a:schemeClr val="tx1"/>
                </a:solidFill>
                <a:effectLst/>
                <a:latin typeface="+mn-lt"/>
                <a:ea typeface="+mn-ea"/>
                <a:cs typeface="+mn-cs"/>
              </a:rPr>
              <a:t>there are other special things that take place during a coronation.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Queen Victoria coronation, 1838 (cropped) - ©2023 Dean &amp; Chapter of Westminster</a:t>
            </a:r>
            <a:r>
              <a:rPr lang="en-US" baseline="0"/>
              <a:t> </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9</a:t>
            </a:fld>
            <a:endParaRPr lang="en-GB"/>
          </a:p>
        </p:txBody>
      </p:sp>
    </p:spTree>
    <p:extLst>
      <p:ext uri="{BB962C8B-B14F-4D97-AF65-F5344CB8AC3E}">
        <p14:creationId xmlns:p14="http://schemas.microsoft.com/office/powerpoint/2010/main" val="35841240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273D3BA-043E-4B3C-B6A2-D03481A39F96}" type="datetimeFigureOut">
              <a:rPr lang="en-GB" smtClean="0"/>
              <a:t>30/01/2023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EE6DE6-6748-4781-B5A9-2BBAA60E9988}" type="slidenum">
              <a:rPr lang="en-GB" smtClean="0"/>
              <a:t>‹#›</a:t>
            </a:fld>
            <a:endParaRPr lang="en-GB"/>
          </a:p>
        </p:txBody>
      </p:sp>
    </p:spTree>
    <p:extLst>
      <p:ext uri="{BB962C8B-B14F-4D97-AF65-F5344CB8AC3E}">
        <p14:creationId xmlns:p14="http://schemas.microsoft.com/office/powerpoint/2010/main" val="961433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81"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hyperlink" Target="https://www.youtube.com/watch?v=N2FBBb14em8" TargetMode="Externa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image" Target="../media/image30.png"/><Relationship Id="rId4" Type="http://schemas.openxmlformats.org/officeDocument/2006/relationships/image" Target="../media/image29.emf"/></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video" Target="https://www.youtube.com/embed/xMcepY8Vcv8?feature=oembed" TargetMode="Externa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©2023 Dean and Chapter of Westminster</a:t>
            </a:r>
          </a:p>
        </p:txBody>
      </p:sp>
      <p:sp>
        <p:nvSpPr>
          <p:cNvPr id="9" name="TextBox 8"/>
          <p:cNvSpPr txBox="1"/>
          <p:nvPr/>
        </p:nvSpPr>
        <p:spPr>
          <a:xfrm>
            <a:off x="352949" y="1136073"/>
            <a:ext cx="5303572" cy="523220"/>
          </a:xfrm>
          <a:prstGeom prst="rect">
            <a:avLst/>
          </a:prstGeom>
          <a:noFill/>
        </p:spPr>
        <p:txBody>
          <a:bodyPr wrap="square" rtlCol="0">
            <a:spAutoFit/>
          </a:bodyPr>
          <a:lstStyle/>
          <a:p>
            <a:r>
              <a:rPr lang="en-GB" sz="2800" b="1">
                <a:solidFill>
                  <a:schemeClr val="bg1"/>
                </a:solidFill>
                <a:latin typeface="+mj-lt"/>
              </a:rPr>
              <a:t>Introduction to Coronations</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71742" y="1912707"/>
            <a:ext cx="2815250" cy="3827928"/>
          </a:xfrm>
          <a:prstGeom prst="rect">
            <a:avLst/>
          </a:prstGeom>
          <a:ln>
            <a:noFill/>
          </a:ln>
          <a:effectLst>
            <a:outerShdw blurRad="190500" sx="1000" sy="1000" algn="tl" rotWithShape="0">
              <a:srgbClr val="000000">
                <a:alpha val="70000"/>
              </a:srgbClr>
            </a:outerShdw>
          </a:effectLst>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81178" y="1900921"/>
            <a:ext cx="2660935" cy="3851499"/>
          </a:xfrm>
          <a:prstGeom prst="rect">
            <a:avLst/>
          </a:prstGeom>
          <a:ln>
            <a:noFill/>
          </a:ln>
          <a:effectLst>
            <a:outerShdw blurRad="190500" sx="1000" sy="1000" algn="tl" rotWithShape="0">
              <a:srgbClr val="000000">
                <a:alpha val="70000"/>
              </a:srgbClr>
            </a:outerShdw>
          </a:effectLst>
        </p:spPr>
      </p:pic>
      <p:sp>
        <p:nvSpPr>
          <p:cNvPr id="12"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3" name="TextBox 12"/>
          <p:cNvSpPr txBox="1"/>
          <p:nvPr/>
        </p:nvSpPr>
        <p:spPr>
          <a:xfrm>
            <a:off x="427002" y="947057"/>
            <a:ext cx="8249424" cy="830997"/>
          </a:xfrm>
          <a:prstGeom prst="rect">
            <a:avLst/>
          </a:prstGeom>
          <a:noFill/>
        </p:spPr>
        <p:txBody>
          <a:bodyPr wrap="square" rtlCol="0">
            <a:spAutoFit/>
          </a:bodyPr>
          <a:lstStyle/>
          <a:p>
            <a:r>
              <a:rPr lang="en-GB" sz="1600">
                <a:ea typeface="Arial" panose="020B0604020202020204" pitchFamily="34" charset="0"/>
                <a:cs typeface="Times New Roman" panose="02020603050405020304" pitchFamily="18" charset="0"/>
              </a:rPr>
              <a:t>The king or queen arrives at Westminster Abbey and the choir sings.</a:t>
            </a:r>
          </a:p>
          <a:p>
            <a:endParaRPr lang="en-US" sz="1600">
              <a:ea typeface="Arial" panose="020B0604020202020204" pitchFamily="34" charset="0"/>
              <a:cs typeface="Times New Roman" panose="02020603050405020304" pitchFamily="18" charset="0"/>
            </a:endParaRPr>
          </a:p>
          <a:p>
            <a:r>
              <a:rPr lang="en-US" sz="1600" b="1">
                <a:ea typeface="Arial" panose="020B0604020202020204" pitchFamily="34" charset="0"/>
                <a:cs typeface="Times New Roman" panose="02020603050405020304" pitchFamily="18" charset="0"/>
                <a:hlinkClick r:id="rId5"/>
              </a:rPr>
              <a:t>Listen to the music </a:t>
            </a:r>
            <a:endParaRPr lang="en-GB" sz="1600" b="1">
              <a:ea typeface="Arial" panose="020B0604020202020204" pitchFamily="34" charset="0"/>
              <a:cs typeface="Times New Roman" panose="02020603050405020304" pitchFamily="18" charset="0"/>
            </a:endParaRPr>
          </a:p>
        </p:txBody>
      </p:sp>
      <p:sp>
        <p:nvSpPr>
          <p:cNvPr id="14" name="TextBox 13"/>
          <p:cNvSpPr txBox="1"/>
          <p:nvPr/>
        </p:nvSpPr>
        <p:spPr>
          <a:xfrm>
            <a:off x="513849" y="5887073"/>
            <a:ext cx="8075730" cy="584775"/>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Sit with a partner. We are going to learn some actions and find out about what happens during a coronation. </a:t>
            </a:r>
            <a:endParaRPr lang="en-GB" sz="1600">
              <a:solidFill>
                <a:schemeClr val="bg1"/>
              </a:solidFill>
            </a:endParaRPr>
          </a:p>
        </p:txBody>
      </p:sp>
    </p:spTree>
    <p:extLst>
      <p:ext uri="{BB962C8B-B14F-4D97-AF65-F5344CB8AC3E}">
        <p14:creationId xmlns:p14="http://schemas.microsoft.com/office/powerpoint/2010/main" val="948970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8476" y="1589854"/>
            <a:ext cx="3564194" cy="4687503"/>
          </a:xfrm>
          <a:prstGeom prst="rect">
            <a:avLst/>
          </a:prstGeom>
          <a:ln>
            <a:noFill/>
          </a:ln>
          <a:effectLst>
            <a:outerShdw blurRad="190500" sx="1000" sy="1000" algn="tl" rotWithShape="0">
              <a:srgbClr val="000000">
                <a:alpha val="70000"/>
              </a:srgbClr>
            </a:outerShdw>
          </a:effectLst>
        </p:spPr>
      </p:pic>
      <p:sp>
        <p:nvSpPr>
          <p:cNvPr id="15" name="TextBox 14"/>
          <p:cNvSpPr txBox="1"/>
          <p:nvPr/>
        </p:nvSpPr>
        <p:spPr>
          <a:xfrm>
            <a:off x="4952010" y="1848997"/>
            <a:ext cx="3773263" cy="523220"/>
          </a:xfrm>
          <a:prstGeom prst="rect">
            <a:avLst/>
          </a:prstGeom>
          <a:noFill/>
        </p:spPr>
        <p:txBody>
          <a:bodyPr wrap="square" rtlCol="0">
            <a:spAutoFit/>
          </a:bodyPr>
          <a:lstStyle/>
          <a:p>
            <a:r>
              <a:rPr lang="en-GB" sz="2800">
                <a:latin typeface="+mj-lt"/>
              </a:rPr>
              <a:t>The oath</a:t>
            </a:r>
          </a:p>
        </p:txBody>
      </p:sp>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2" name="TextBox 1"/>
          <p:cNvSpPr txBox="1"/>
          <p:nvPr/>
        </p:nvSpPr>
        <p:spPr>
          <a:xfrm>
            <a:off x="4952010" y="2631360"/>
            <a:ext cx="3612113" cy="2246769"/>
          </a:xfrm>
          <a:prstGeom prst="rect">
            <a:avLst/>
          </a:prstGeom>
          <a:noFill/>
        </p:spPr>
        <p:txBody>
          <a:bodyPr wrap="square" rtlCol="0">
            <a:spAutoFit/>
          </a:bodyPr>
          <a:lstStyle/>
          <a:p>
            <a:r>
              <a:rPr lang="en-GB" sz="2000"/>
              <a:t>The coronation begins with the new king or queen making a special promise, or oath. </a:t>
            </a:r>
          </a:p>
          <a:p>
            <a:endParaRPr lang="en-GB" sz="2000"/>
          </a:p>
          <a:p>
            <a:r>
              <a:rPr lang="en-GB" sz="2000"/>
              <a:t>They put their hand on a Bible and promise to rule wisely and serve God.  </a:t>
            </a:r>
          </a:p>
        </p:txBody>
      </p:sp>
      <p:sp>
        <p:nvSpPr>
          <p:cNvPr id="11" name="TextBox 10"/>
          <p:cNvSpPr txBox="1"/>
          <p:nvPr/>
        </p:nvSpPr>
        <p:spPr>
          <a:xfrm>
            <a:off x="488393" y="1031852"/>
            <a:ext cx="8075730" cy="338554"/>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Action 1: Put your hand out in front of you and close your eyes if you want to</a:t>
            </a:r>
            <a:endParaRPr lang="en-GB" sz="1600">
              <a:solidFill>
                <a:schemeClr val="bg1"/>
              </a:solidFill>
            </a:endParaRPr>
          </a:p>
        </p:txBody>
      </p:sp>
    </p:spTree>
    <p:extLst>
      <p:ext uri="{BB962C8B-B14F-4D97-AF65-F5344CB8AC3E}">
        <p14:creationId xmlns:p14="http://schemas.microsoft.com/office/powerpoint/2010/main" val="2987544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694851" y="5533901"/>
            <a:ext cx="2245284" cy="963977"/>
          </a:xfrm>
          <a:prstGeom prst="rect">
            <a:avLst/>
          </a:prstGeom>
          <a:ln>
            <a:noFill/>
          </a:ln>
          <a:effectLst>
            <a:softEdge rad="0"/>
          </a:effectLst>
        </p:spPr>
      </p:pic>
      <p:sp>
        <p:nvSpPr>
          <p:cNvPr id="12"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6" name="TextBox 15"/>
          <p:cNvSpPr txBox="1"/>
          <p:nvPr/>
        </p:nvSpPr>
        <p:spPr>
          <a:xfrm>
            <a:off x="488393" y="1031852"/>
            <a:ext cx="8075730" cy="338554"/>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Action 2: Make a sign of the cross on your partner’s forehead</a:t>
            </a:r>
            <a:endParaRPr lang="en-GB" sz="1600">
              <a:solidFill>
                <a:schemeClr val="bg1"/>
              </a:solidFill>
            </a:endParaRPr>
          </a:p>
        </p:txBody>
      </p:sp>
      <p:sp>
        <p:nvSpPr>
          <p:cNvPr id="17" name="TextBox 16"/>
          <p:cNvSpPr txBox="1"/>
          <p:nvPr/>
        </p:nvSpPr>
        <p:spPr>
          <a:xfrm>
            <a:off x="675279" y="1815848"/>
            <a:ext cx="3400476" cy="523220"/>
          </a:xfrm>
          <a:prstGeom prst="rect">
            <a:avLst/>
          </a:prstGeom>
          <a:noFill/>
        </p:spPr>
        <p:txBody>
          <a:bodyPr wrap="square" rtlCol="0">
            <a:spAutoFit/>
          </a:bodyPr>
          <a:lstStyle/>
          <a:p>
            <a:r>
              <a:rPr lang="en-GB" sz="2800">
                <a:latin typeface="+mj-lt"/>
              </a:rPr>
              <a:t>The anointing</a:t>
            </a:r>
          </a:p>
        </p:txBody>
      </p:sp>
      <p:sp>
        <p:nvSpPr>
          <p:cNvPr id="19" name="TextBox 18"/>
          <p:cNvSpPr txBox="1"/>
          <p:nvPr/>
        </p:nvSpPr>
        <p:spPr>
          <a:xfrm>
            <a:off x="675279" y="2458816"/>
            <a:ext cx="3730466" cy="2862322"/>
          </a:xfrm>
          <a:prstGeom prst="rect">
            <a:avLst/>
          </a:prstGeom>
          <a:noFill/>
        </p:spPr>
        <p:txBody>
          <a:bodyPr wrap="square" rtlCol="0">
            <a:spAutoFit/>
          </a:bodyPr>
          <a:lstStyle/>
          <a:p>
            <a:r>
              <a:rPr lang="en-GB" sz="2000"/>
              <a:t>The king or queen sits in the Coronation Chair. It is very old. </a:t>
            </a:r>
          </a:p>
          <a:p>
            <a:endParaRPr lang="en-US" sz="2000"/>
          </a:p>
          <a:p>
            <a:r>
              <a:rPr lang="en-US" sz="2000"/>
              <a:t>The Archbishop of Canterbury pours holy oil into a spoon, and uses the oil to make the sign of a cross on the king’s or queen’s forehead, hands and heart. This is called anointing. </a:t>
            </a:r>
            <a:r>
              <a:rPr lang="en-GB" sz="2000"/>
              <a:t>  </a:t>
            </a: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21852" y="1589854"/>
            <a:ext cx="3128865" cy="4908024"/>
          </a:xfrm>
          <a:prstGeom prst="rect">
            <a:avLst/>
          </a:prstGeom>
        </p:spPr>
      </p:pic>
    </p:spTree>
    <p:extLst>
      <p:ext uri="{BB962C8B-B14F-4D97-AF65-F5344CB8AC3E}">
        <p14:creationId xmlns:p14="http://schemas.microsoft.com/office/powerpoint/2010/main" val="664298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4" name="TextBox 13"/>
          <p:cNvSpPr txBox="1"/>
          <p:nvPr/>
        </p:nvSpPr>
        <p:spPr>
          <a:xfrm>
            <a:off x="488393" y="1031852"/>
            <a:ext cx="8075730" cy="338554"/>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Action 3: Hold out both hands pretending to hold something </a:t>
            </a:r>
            <a:endParaRPr lang="en-GB" sz="1600">
              <a:solidFill>
                <a:schemeClr val="bg1"/>
              </a:solidFill>
            </a:endParaRPr>
          </a:p>
        </p:txBody>
      </p:sp>
      <p:sp>
        <p:nvSpPr>
          <p:cNvPr id="18" name="TextBox 17"/>
          <p:cNvSpPr txBox="1"/>
          <p:nvPr/>
        </p:nvSpPr>
        <p:spPr>
          <a:xfrm>
            <a:off x="4929307" y="1971317"/>
            <a:ext cx="3400476" cy="523220"/>
          </a:xfrm>
          <a:prstGeom prst="rect">
            <a:avLst/>
          </a:prstGeom>
          <a:noFill/>
        </p:spPr>
        <p:txBody>
          <a:bodyPr wrap="square" rtlCol="0">
            <a:spAutoFit/>
          </a:bodyPr>
          <a:lstStyle/>
          <a:p>
            <a:r>
              <a:rPr lang="en-GB" sz="2800">
                <a:latin typeface="+mj-lt"/>
              </a:rPr>
              <a:t>The investing</a:t>
            </a:r>
          </a:p>
        </p:txBody>
      </p:sp>
      <p:sp>
        <p:nvSpPr>
          <p:cNvPr id="22" name="TextBox 21"/>
          <p:cNvSpPr txBox="1"/>
          <p:nvPr/>
        </p:nvSpPr>
        <p:spPr>
          <a:xfrm>
            <a:off x="4929307" y="2650726"/>
            <a:ext cx="3730466" cy="2862322"/>
          </a:xfrm>
          <a:prstGeom prst="rect">
            <a:avLst/>
          </a:prstGeom>
          <a:noFill/>
        </p:spPr>
        <p:txBody>
          <a:bodyPr wrap="square" rtlCol="0">
            <a:spAutoFit/>
          </a:bodyPr>
          <a:lstStyle/>
          <a:p>
            <a:r>
              <a:rPr lang="en-GB" sz="2000"/>
              <a:t>The king or queen is given some precious objects to hold. Do you know what they are called? </a:t>
            </a:r>
          </a:p>
          <a:p>
            <a:endParaRPr lang="en-US" sz="2000"/>
          </a:p>
          <a:p>
            <a:r>
              <a:rPr lang="en-US" sz="2000"/>
              <a:t>The sceptres are a sign of the king’s or queen’s power. The orb is a sign of God’s power over the earth. </a:t>
            </a:r>
            <a:endParaRPr lang="en-GB" sz="2000"/>
          </a:p>
        </p:txBody>
      </p:sp>
      <p:pic>
        <p:nvPicPr>
          <p:cNvPr id="13" name="Picture 12"/>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6200000">
            <a:off x="150075" y="1999720"/>
            <a:ext cx="2401388" cy="1970439"/>
          </a:xfrm>
          <a:prstGeom prst="rect">
            <a:avLst/>
          </a:prstGeom>
        </p:spPr>
      </p:pic>
      <p:pic>
        <p:nvPicPr>
          <p:cNvPr id="15" name="Picture 14"/>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4580452">
            <a:off x="1240374" y="2737015"/>
            <a:ext cx="4360326" cy="3052236"/>
          </a:xfrm>
          <a:prstGeom prst="rect">
            <a:avLst/>
          </a:prstGeom>
        </p:spPr>
      </p:pic>
      <p:pic>
        <p:nvPicPr>
          <p:cNvPr id="19" name="Picture 18"/>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20720501">
            <a:off x="947557" y="2031040"/>
            <a:ext cx="3331317" cy="4101693"/>
          </a:xfrm>
          <a:prstGeom prst="rect">
            <a:avLst/>
          </a:prstGeom>
        </p:spPr>
      </p:pic>
    </p:spTree>
    <p:extLst>
      <p:ext uri="{BB962C8B-B14F-4D97-AF65-F5344CB8AC3E}">
        <p14:creationId xmlns:p14="http://schemas.microsoft.com/office/powerpoint/2010/main" val="3892255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49595" y="1539682"/>
            <a:ext cx="3814528" cy="4928884"/>
          </a:xfrm>
          <a:prstGeom prst="rect">
            <a:avLst/>
          </a:prstGeom>
          <a:ln>
            <a:noFill/>
          </a:ln>
          <a:effectLst>
            <a:outerShdw blurRad="190500" sx="1000" sy="1000" algn="tl" rotWithShape="0">
              <a:srgbClr val="000000">
                <a:alpha val="70000"/>
              </a:srgbClr>
            </a:outerShdw>
          </a:effectLst>
        </p:spPr>
      </p:pic>
      <p:sp>
        <p:nvSpPr>
          <p:cNvPr id="1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6" name="TextBox 15"/>
          <p:cNvSpPr txBox="1"/>
          <p:nvPr/>
        </p:nvSpPr>
        <p:spPr>
          <a:xfrm>
            <a:off x="488393" y="1031852"/>
            <a:ext cx="8075730" cy="338554"/>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Action 4: Pretend to put a crown on your partner’s head. </a:t>
            </a:r>
            <a:endParaRPr lang="en-GB" sz="1600">
              <a:solidFill>
                <a:schemeClr val="bg1"/>
              </a:solidFill>
            </a:endParaRPr>
          </a:p>
        </p:txBody>
      </p:sp>
      <p:sp>
        <p:nvSpPr>
          <p:cNvPr id="17" name="TextBox 16"/>
          <p:cNvSpPr txBox="1"/>
          <p:nvPr/>
        </p:nvSpPr>
        <p:spPr>
          <a:xfrm>
            <a:off x="472396" y="1511962"/>
            <a:ext cx="3400476" cy="523220"/>
          </a:xfrm>
          <a:prstGeom prst="rect">
            <a:avLst/>
          </a:prstGeom>
          <a:noFill/>
        </p:spPr>
        <p:txBody>
          <a:bodyPr wrap="square" rtlCol="0">
            <a:spAutoFit/>
          </a:bodyPr>
          <a:lstStyle/>
          <a:p>
            <a:r>
              <a:rPr lang="en-GB" sz="2800">
                <a:latin typeface="+mj-lt"/>
              </a:rPr>
              <a:t>The crowning</a:t>
            </a:r>
          </a:p>
        </p:txBody>
      </p:sp>
      <p:sp>
        <p:nvSpPr>
          <p:cNvPr id="19" name="TextBox 18"/>
          <p:cNvSpPr txBox="1"/>
          <p:nvPr/>
        </p:nvSpPr>
        <p:spPr>
          <a:xfrm>
            <a:off x="472395" y="2172942"/>
            <a:ext cx="3907693" cy="2862322"/>
          </a:xfrm>
          <a:prstGeom prst="rect">
            <a:avLst/>
          </a:prstGeom>
          <a:noFill/>
        </p:spPr>
        <p:txBody>
          <a:bodyPr wrap="square" rtlCol="0">
            <a:spAutoFit/>
          </a:bodyPr>
          <a:lstStyle/>
          <a:p>
            <a:r>
              <a:rPr lang="en-US" sz="2000"/>
              <a:t>The St Edward’s crown is placed on the king’s or queen’s head. It is very heavy. As the king or queen leaves Westminster Abbey, they wear the Imperial State Crown, which is much lighter. </a:t>
            </a:r>
          </a:p>
          <a:p>
            <a:endParaRPr lang="en-US" sz="2000"/>
          </a:p>
          <a:p>
            <a:r>
              <a:rPr lang="en-US" sz="2000"/>
              <a:t>Which one do you like best? </a:t>
            </a:r>
            <a:endParaRPr lang="en-GB" sz="2000"/>
          </a:p>
        </p:txBody>
      </p:sp>
      <p:pic>
        <p:nvPicPr>
          <p:cNvPr id="7" name="Picture 6"/>
          <p:cNvPicPr>
            <a:picLocks noChangeAspect="1"/>
          </p:cNvPicPr>
          <p:nvPr/>
        </p:nvPicPr>
        <p:blipFill>
          <a:blip r:embed="rId4"/>
          <a:stretch>
            <a:fillRect/>
          </a:stretch>
        </p:blipFill>
        <p:spPr>
          <a:xfrm>
            <a:off x="566656" y="5035264"/>
            <a:ext cx="3541945" cy="1628051"/>
          </a:xfrm>
          <a:prstGeom prst="rect">
            <a:avLst/>
          </a:prstGeom>
        </p:spPr>
      </p:pic>
    </p:spTree>
    <p:extLst>
      <p:ext uri="{BB962C8B-B14F-4D97-AF65-F5344CB8AC3E}">
        <p14:creationId xmlns:p14="http://schemas.microsoft.com/office/powerpoint/2010/main" val="761949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909" y="1124948"/>
            <a:ext cx="3947744" cy="5254682"/>
          </a:xfrm>
          <a:prstGeom prst="rect">
            <a:avLst/>
          </a:prstGeom>
          <a:ln>
            <a:noFill/>
          </a:ln>
          <a:effectLst>
            <a:outerShdw blurRad="190500" sx="1000" sy="1000" algn="tl" rotWithShape="0">
              <a:srgbClr val="000000"/>
            </a:outerShdw>
          </a:effectLst>
        </p:spPr>
      </p:pic>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extBox 9"/>
          <p:cNvSpPr txBox="1"/>
          <p:nvPr/>
        </p:nvSpPr>
        <p:spPr>
          <a:xfrm>
            <a:off x="4878775" y="1124948"/>
            <a:ext cx="3730466" cy="1938992"/>
          </a:xfrm>
          <a:prstGeom prst="rect">
            <a:avLst/>
          </a:prstGeom>
          <a:noFill/>
        </p:spPr>
        <p:txBody>
          <a:bodyPr wrap="square" rtlCol="0">
            <a:spAutoFit/>
          </a:bodyPr>
          <a:lstStyle/>
          <a:p>
            <a:r>
              <a:rPr lang="en-GB" sz="2000"/>
              <a:t>Once the ceremony is over, the newly crowned king or queen gets into their carriage and journeys back to the palace for a huge coronation feast. </a:t>
            </a:r>
          </a:p>
          <a:p>
            <a:endParaRPr lang="en-US" sz="2000"/>
          </a:p>
        </p:txBody>
      </p:sp>
      <p:pic>
        <p:nvPicPr>
          <p:cNvPr id="2" name="Picture 1"/>
          <p:cNvPicPr>
            <a:picLocks noChangeAspect="1"/>
          </p:cNvPicPr>
          <p:nvPr/>
        </p:nvPicPr>
        <p:blipFill>
          <a:blip r:embed="rId4"/>
          <a:stretch>
            <a:fillRect/>
          </a:stretch>
        </p:blipFill>
        <p:spPr>
          <a:xfrm>
            <a:off x="4732566" y="3237126"/>
            <a:ext cx="3972047" cy="3142504"/>
          </a:xfrm>
          <a:prstGeom prst="rect">
            <a:avLst/>
          </a:prstGeom>
        </p:spPr>
      </p:pic>
    </p:spTree>
    <p:extLst>
      <p:ext uri="{BB962C8B-B14F-4D97-AF65-F5344CB8AC3E}">
        <p14:creationId xmlns:p14="http://schemas.microsoft.com/office/powerpoint/2010/main" val="2945878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00209" y="1429820"/>
            <a:ext cx="2627103" cy="5048265"/>
          </a:xfrm>
          <a:prstGeom prst="rect">
            <a:avLst/>
          </a:prstGeom>
          <a:ln>
            <a:noFill/>
          </a:ln>
          <a:effectLst>
            <a:outerShdw sx="1000" sy="1000" algn="tl" rotWithShape="0">
              <a:srgbClr val="000000"/>
            </a:outerShdw>
          </a:effectLst>
        </p:spPr>
      </p:pic>
      <p:sp>
        <p:nvSpPr>
          <p:cNvPr id="10"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extBox 10"/>
          <p:cNvSpPr txBox="1"/>
          <p:nvPr/>
        </p:nvSpPr>
        <p:spPr>
          <a:xfrm>
            <a:off x="2649702" y="951835"/>
            <a:ext cx="4368615" cy="338554"/>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Your turn – time to make a St Edward’s crown</a:t>
            </a:r>
            <a:endParaRPr lang="en-GB" sz="1600">
              <a:solidFill>
                <a:schemeClr val="bg1"/>
              </a:solidFill>
            </a:endParaRPr>
          </a:p>
        </p:txBody>
      </p:sp>
    </p:spTree>
    <p:extLst>
      <p:ext uri="{BB962C8B-B14F-4D97-AF65-F5344CB8AC3E}">
        <p14:creationId xmlns:p14="http://schemas.microsoft.com/office/powerpoint/2010/main" val="28210673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0146" y="2342216"/>
            <a:ext cx="8513716" cy="338554"/>
          </a:xfrm>
          <a:prstGeom prst="rect">
            <a:avLst/>
          </a:prstGeom>
          <a:noFill/>
        </p:spPr>
        <p:txBody>
          <a:bodyPr wrap="square" rtlCol="0">
            <a:spAutoFit/>
          </a:bodyPr>
          <a:lstStyle/>
          <a:p>
            <a:r>
              <a:rPr lang="en-GB" sz="1600"/>
              <a:t>The oath: king or queen makes a special promise to rule wisely and serve God.</a:t>
            </a:r>
          </a:p>
        </p:txBody>
      </p:sp>
      <p:sp>
        <p:nvSpPr>
          <p:cNvPr id="1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7" name="Title 1">
            <a:extLst>
              <a:ext uri="{FF2B5EF4-FFF2-40B4-BE49-F238E27FC236}">
                <a16:creationId xmlns:a16="http://schemas.microsoft.com/office/drawing/2014/main" id="{8FA07858-F0D4-462E-8C80-A0172CC1CF13}"/>
              </a:ext>
            </a:extLst>
          </p:cNvPr>
          <p:cNvSpPr txBox="1">
            <a:spLocks/>
          </p:cNvSpPr>
          <p:nvPr/>
        </p:nvSpPr>
        <p:spPr>
          <a:xfrm>
            <a:off x="2486208" y="980585"/>
            <a:ext cx="3982902" cy="480039"/>
          </a:xfrm>
          <a:prstGeom prst="rect">
            <a:avLst/>
          </a:prstGeom>
        </p:spPr>
        <p:txBody>
          <a:bodyPr vert="horz" lIns="0" tIns="0" rIns="0" bIns="0" rtlCol="0" anchor="b">
            <a:normAutofit/>
          </a:bodyPr>
          <a:lstStyle>
            <a:lvl1pPr algn="ctr" defTabSz="914400" rtl="0" eaLnBrk="1" latinLnBrk="0" hangingPunct="1">
              <a:lnSpc>
                <a:spcPct val="100000"/>
              </a:lnSpc>
              <a:spcBef>
                <a:spcPct val="0"/>
              </a:spcBef>
              <a:buNone/>
              <a:defRPr sz="6000" b="1" kern="1200">
                <a:solidFill>
                  <a:schemeClr val="tx1"/>
                </a:solidFill>
                <a:latin typeface="+mj-lt"/>
                <a:ea typeface="+mj-ea"/>
                <a:cs typeface="+mj-cs"/>
              </a:defRPr>
            </a:lvl1pPr>
          </a:lstStyle>
          <a:p>
            <a:r>
              <a:rPr lang="en-GB" sz="2600"/>
              <a:t>What is a coronation?</a:t>
            </a:r>
          </a:p>
        </p:txBody>
      </p:sp>
      <p:sp>
        <p:nvSpPr>
          <p:cNvPr id="18" name="Title 1">
            <a:extLst>
              <a:ext uri="{FF2B5EF4-FFF2-40B4-BE49-F238E27FC236}">
                <a16:creationId xmlns:a16="http://schemas.microsoft.com/office/drawing/2014/main" id="{8FA07858-F0D4-462E-8C80-A0172CC1CF13}"/>
              </a:ext>
            </a:extLst>
          </p:cNvPr>
          <p:cNvSpPr txBox="1">
            <a:spLocks/>
          </p:cNvSpPr>
          <p:nvPr/>
        </p:nvSpPr>
        <p:spPr>
          <a:xfrm>
            <a:off x="1955623" y="1740058"/>
            <a:ext cx="5044071" cy="322158"/>
          </a:xfrm>
          <a:prstGeom prst="rect">
            <a:avLst/>
          </a:prstGeom>
        </p:spPr>
        <p:txBody>
          <a:bodyPr vert="horz" lIns="0" tIns="0" rIns="0" bIns="0" rtlCol="0" anchor="b">
            <a:noAutofit/>
          </a:bodyPr>
          <a:lstStyle>
            <a:lvl1pPr algn="ctr" defTabSz="914400" rtl="0" eaLnBrk="1" latinLnBrk="0" hangingPunct="1">
              <a:lnSpc>
                <a:spcPct val="100000"/>
              </a:lnSpc>
              <a:spcBef>
                <a:spcPct val="0"/>
              </a:spcBef>
              <a:buNone/>
              <a:defRPr sz="6000" b="1" kern="1200">
                <a:solidFill>
                  <a:schemeClr val="tx1"/>
                </a:solidFill>
                <a:latin typeface="+mj-lt"/>
                <a:ea typeface="+mj-ea"/>
                <a:cs typeface="+mj-cs"/>
              </a:defRPr>
            </a:lvl1pPr>
          </a:lstStyle>
          <a:p>
            <a:r>
              <a:rPr lang="en-GB" sz="2600"/>
              <a:t>What happens at a coronation?</a:t>
            </a:r>
          </a:p>
        </p:txBody>
      </p:sp>
      <p:sp>
        <p:nvSpPr>
          <p:cNvPr id="19" name="TextBox 18"/>
          <p:cNvSpPr txBox="1"/>
          <p:nvPr/>
        </p:nvSpPr>
        <p:spPr>
          <a:xfrm>
            <a:off x="750146" y="5935121"/>
            <a:ext cx="8075730" cy="338554"/>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Action 4: Pretend to put a crown on your partner’s head. </a:t>
            </a:r>
            <a:endParaRPr lang="en-GB" sz="1600">
              <a:solidFill>
                <a:schemeClr val="bg1"/>
              </a:solidFill>
            </a:endParaRPr>
          </a:p>
        </p:txBody>
      </p:sp>
      <p:sp>
        <p:nvSpPr>
          <p:cNvPr id="20" name="TextBox 19"/>
          <p:cNvSpPr txBox="1"/>
          <p:nvPr/>
        </p:nvSpPr>
        <p:spPr>
          <a:xfrm>
            <a:off x="750146" y="2718103"/>
            <a:ext cx="8075730" cy="338554"/>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Action 1: </a:t>
            </a:r>
            <a:r>
              <a:rPr lang="en-GB" sz="1600">
                <a:solidFill>
                  <a:schemeClr val="bg1"/>
                </a:solidFill>
              </a:rPr>
              <a:t>Put your hand out in front of you, and close your eyes if you want to.</a:t>
            </a:r>
          </a:p>
        </p:txBody>
      </p:sp>
      <p:sp>
        <p:nvSpPr>
          <p:cNvPr id="21" name="TextBox 20"/>
          <p:cNvSpPr txBox="1"/>
          <p:nvPr/>
        </p:nvSpPr>
        <p:spPr>
          <a:xfrm>
            <a:off x="750146" y="3736212"/>
            <a:ext cx="8075730" cy="338554"/>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Action 2: Make a sign of the cross on your partner’s forehead. </a:t>
            </a:r>
            <a:endParaRPr lang="en-GB" sz="1600">
              <a:solidFill>
                <a:schemeClr val="bg1"/>
              </a:solidFill>
            </a:endParaRPr>
          </a:p>
        </p:txBody>
      </p:sp>
      <p:sp>
        <p:nvSpPr>
          <p:cNvPr id="22" name="TextBox 21"/>
          <p:cNvSpPr txBox="1"/>
          <p:nvPr/>
        </p:nvSpPr>
        <p:spPr>
          <a:xfrm>
            <a:off x="750146" y="4882192"/>
            <a:ext cx="8075730" cy="338554"/>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Action 3: Hold out both hands pretending to hold something. </a:t>
            </a:r>
            <a:endParaRPr lang="en-GB" sz="1600">
              <a:solidFill>
                <a:schemeClr val="bg1"/>
              </a:solidFill>
            </a:endParaRPr>
          </a:p>
        </p:txBody>
      </p:sp>
      <p:sp>
        <p:nvSpPr>
          <p:cNvPr id="2" name="TextBox 1"/>
          <p:cNvSpPr txBox="1"/>
          <p:nvPr/>
        </p:nvSpPr>
        <p:spPr>
          <a:xfrm>
            <a:off x="750146" y="3115529"/>
            <a:ext cx="8075730" cy="584775"/>
          </a:xfrm>
          <a:prstGeom prst="rect">
            <a:avLst/>
          </a:prstGeom>
          <a:noFill/>
          <a:ln>
            <a:solidFill>
              <a:schemeClr val="bg1"/>
            </a:solidFill>
          </a:ln>
        </p:spPr>
        <p:txBody>
          <a:bodyPr wrap="square" rtlCol="0">
            <a:spAutoFit/>
          </a:bodyPr>
          <a:lstStyle/>
          <a:p>
            <a:r>
              <a:rPr lang="en-GB" sz="1600"/>
              <a:t>The anointing: the king or queen is anointed with holy oil. A sign to show they have been blessed by God.</a:t>
            </a:r>
          </a:p>
        </p:txBody>
      </p:sp>
      <p:sp>
        <p:nvSpPr>
          <p:cNvPr id="23" name="TextBox 22"/>
          <p:cNvSpPr txBox="1"/>
          <p:nvPr/>
        </p:nvSpPr>
        <p:spPr>
          <a:xfrm>
            <a:off x="750146" y="4167817"/>
            <a:ext cx="8075730" cy="584775"/>
          </a:xfrm>
          <a:prstGeom prst="rect">
            <a:avLst/>
          </a:prstGeom>
          <a:noFill/>
          <a:ln>
            <a:solidFill>
              <a:schemeClr val="bg1"/>
            </a:solidFill>
          </a:ln>
        </p:spPr>
        <p:txBody>
          <a:bodyPr wrap="square" rtlCol="0">
            <a:spAutoFit/>
          </a:bodyPr>
          <a:lstStyle/>
          <a:p>
            <a:r>
              <a:rPr lang="en-GB" sz="1600"/>
              <a:t>The investing: The king or queen is given the orb and sceptres to hold. A sign of both the king or queen’s power and the power of God over the earth. </a:t>
            </a:r>
          </a:p>
        </p:txBody>
      </p:sp>
      <p:sp>
        <p:nvSpPr>
          <p:cNvPr id="24" name="TextBox 23"/>
          <p:cNvSpPr txBox="1"/>
          <p:nvPr/>
        </p:nvSpPr>
        <p:spPr>
          <a:xfrm>
            <a:off x="750146" y="5350346"/>
            <a:ext cx="8075730" cy="584775"/>
          </a:xfrm>
          <a:prstGeom prst="rect">
            <a:avLst/>
          </a:prstGeom>
          <a:noFill/>
          <a:ln>
            <a:solidFill>
              <a:schemeClr val="bg1"/>
            </a:solidFill>
          </a:ln>
        </p:spPr>
        <p:txBody>
          <a:bodyPr wrap="square" rtlCol="0">
            <a:spAutoFit/>
          </a:bodyPr>
          <a:lstStyle/>
          <a:p>
            <a:r>
              <a:rPr lang="en-GB" sz="1600"/>
              <a:t>The crowning: The Archbishop of Canterbury places the St Edward’s crown on the king or queen’s head. </a:t>
            </a:r>
          </a:p>
        </p:txBody>
      </p:sp>
    </p:spTree>
    <p:extLst>
      <p:ext uri="{BB962C8B-B14F-4D97-AF65-F5344CB8AC3E}">
        <p14:creationId xmlns:p14="http://schemas.microsoft.com/office/powerpoint/2010/main" val="2987337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2" name="TextBox 11"/>
          <p:cNvSpPr txBox="1"/>
          <p:nvPr/>
        </p:nvSpPr>
        <p:spPr>
          <a:xfrm>
            <a:off x="712807" y="2324737"/>
            <a:ext cx="3730466" cy="2862322"/>
          </a:xfrm>
          <a:prstGeom prst="rect">
            <a:avLst/>
          </a:prstGeom>
          <a:noFill/>
        </p:spPr>
        <p:txBody>
          <a:bodyPr wrap="square" rtlCol="0">
            <a:spAutoFit/>
          </a:bodyPr>
          <a:lstStyle/>
          <a:p>
            <a:r>
              <a:rPr lang="en-US" sz="2000"/>
              <a:t>All coronations take place at Westminster Abbey, a big church in London. </a:t>
            </a:r>
          </a:p>
          <a:p>
            <a:endParaRPr lang="en-US" sz="2000"/>
          </a:p>
          <a:p>
            <a:r>
              <a:rPr lang="en-US" sz="2000"/>
              <a:t>38 kings and queens have been crowned at Westminster Abbey since 1066. </a:t>
            </a:r>
          </a:p>
          <a:p>
            <a:endParaRPr lang="en-US" sz="2000"/>
          </a:p>
          <a:p>
            <a:endParaRPr lang="en-GB" sz="2000"/>
          </a:p>
        </p:txBody>
      </p:sp>
      <p:pic>
        <p:nvPicPr>
          <p:cNvPr id="3" name="Picture 3">
            <a:extLst>
              <a:ext uri="{FF2B5EF4-FFF2-40B4-BE49-F238E27FC236}">
                <a16:creationId xmlns:a16="http://schemas.microsoft.com/office/drawing/2014/main" id="{3E5A0E6F-BC78-1CB8-90AF-160577FF3CFC}"/>
              </a:ext>
            </a:extLst>
          </p:cNvPr>
          <p:cNvPicPr>
            <a:picLocks noChangeAspect="1"/>
          </p:cNvPicPr>
          <p:nvPr/>
        </p:nvPicPr>
        <p:blipFill>
          <a:blip r:embed="rId3"/>
          <a:stretch>
            <a:fillRect/>
          </a:stretch>
        </p:blipFill>
        <p:spPr>
          <a:xfrm>
            <a:off x="4569105" y="817959"/>
            <a:ext cx="3649103" cy="5516760"/>
          </a:xfrm>
          <a:prstGeom prst="rect">
            <a:avLst/>
          </a:prstGeom>
        </p:spPr>
      </p:pic>
    </p:spTree>
    <p:extLst>
      <p:ext uri="{BB962C8B-B14F-4D97-AF65-F5344CB8AC3E}">
        <p14:creationId xmlns:p14="http://schemas.microsoft.com/office/powerpoint/2010/main" val="3740142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608382" y="1141229"/>
            <a:ext cx="3908159" cy="584775"/>
          </a:xfrm>
          <a:prstGeom prst="rect">
            <a:avLst/>
          </a:prstGeom>
        </p:spPr>
        <p:txBody>
          <a:bodyPr wrap="square">
            <a:spAutoFit/>
          </a:bodyPr>
          <a:lstStyle/>
          <a:p>
            <a:pPr algn="ctr"/>
            <a:r>
              <a:rPr lang="en-GB" sz="3200">
                <a:latin typeface="+mj-lt"/>
              </a:rPr>
              <a:t>Today, I have learnt:  </a:t>
            </a:r>
          </a:p>
        </p:txBody>
      </p:sp>
      <p:sp>
        <p:nvSpPr>
          <p:cNvPr id="13" name="TextBox 12"/>
          <p:cNvSpPr txBox="1"/>
          <p:nvPr/>
        </p:nvSpPr>
        <p:spPr>
          <a:xfrm>
            <a:off x="222477" y="2394284"/>
            <a:ext cx="8513716" cy="4616648"/>
          </a:xfrm>
          <a:prstGeom prst="rect">
            <a:avLst/>
          </a:prstGeom>
          <a:noFill/>
        </p:spPr>
        <p:txBody>
          <a:bodyPr wrap="square" rtlCol="0">
            <a:spAutoFit/>
          </a:bodyPr>
          <a:lstStyle/>
          <a:p>
            <a:pPr marL="285750" indent="-285750">
              <a:buFont typeface="Arial" panose="020B0604020202020204" pitchFamily="34" charset="0"/>
              <a:buChar char="•"/>
            </a:pPr>
            <a:r>
              <a:rPr lang="en-GB" sz="2400"/>
              <a:t>A coronation is a special ceremony where a new king or queen is crowned</a:t>
            </a:r>
          </a:p>
          <a:p>
            <a:pPr marL="285750" indent="-285750">
              <a:buFont typeface="Arial" panose="020B0604020202020204" pitchFamily="34" charset="0"/>
              <a:buChar char="•"/>
            </a:pPr>
            <a:endParaRPr lang="en-GB" sz="2400"/>
          </a:p>
          <a:p>
            <a:pPr marL="285750" indent="-285750">
              <a:buFont typeface="Arial" panose="020B0604020202020204" pitchFamily="34" charset="0"/>
              <a:buChar char="•"/>
            </a:pPr>
            <a:r>
              <a:rPr lang="en-GB" sz="2400"/>
              <a:t>Coronations take place in a big church in London called Westminster Abbey</a:t>
            </a:r>
          </a:p>
          <a:p>
            <a:pPr marL="285750" indent="-285750">
              <a:buFont typeface="Arial" panose="020B0604020202020204" pitchFamily="34" charset="0"/>
              <a:buChar char="•"/>
            </a:pPr>
            <a:endParaRPr lang="en-GB" sz="2400"/>
          </a:p>
          <a:p>
            <a:pPr marL="285750" indent="-285750">
              <a:buFont typeface="Arial" panose="020B0604020202020204" pitchFamily="34" charset="0"/>
              <a:buChar char="•"/>
            </a:pPr>
            <a:r>
              <a:rPr lang="en-GB" sz="2400"/>
              <a:t>The crowning isn’t the only part of the ceremony. There are other important things that take place. </a:t>
            </a:r>
          </a:p>
          <a:p>
            <a:pPr marL="285750" indent="-285750">
              <a:buFont typeface="Arial" panose="020B0604020202020204" pitchFamily="34" charset="0"/>
              <a:buChar char="•"/>
            </a:pPr>
            <a:endParaRPr lang="en-GB" sz="2400"/>
          </a:p>
          <a:p>
            <a:pPr marL="285750" indent="-285750">
              <a:buFont typeface="Arial" panose="020B0604020202020204" pitchFamily="34" charset="0"/>
              <a:buChar char="•"/>
            </a:pPr>
            <a:endParaRPr lang="en-GB" sz="2400"/>
          </a:p>
          <a:p>
            <a:endParaRPr lang="en-GB" i="1">
              <a:solidFill>
                <a:srgbClr val="7030A0"/>
              </a:solidFill>
              <a:latin typeface="Humanst521 Lt BT" panose="02040706040505040204"/>
            </a:endParaRPr>
          </a:p>
          <a:p>
            <a:endParaRPr lang="en-GB" i="1">
              <a:solidFill>
                <a:srgbClr val="7030A0"/>
              </a:solidFill>
              <a:latin typeface="Humanst521 Lt BT" panose="02040706040505040204"/>
            </a:endParaRPr>
          </a:p>
          <a:p>
            <a:endParaRPr lang="en-GB"/>
          </a:p>
        </p:txBody>
      </p:sp>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467170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pPr algn="just"/>
            <a:r>
              <a:rPr lang="en-GB">
                <a:solidFill>
                  <a:schemeClr val="bg1"/>
                </a:solidFill>
              </a:rPr>
              <a:t>Thank you </a:t>
            </a:r>
            <a:r>
              <a:rPr lang="en-GB">
                <a:solidFill>
                  <a:schemeClr val="bg1"/>
                </a:solidFill>
                <a:ea typeface="+mn-lt"/>
                <a:cs typeface="+mn-lt"/>
              </a:rPr>
              <a:t>for downloading this resource. We hope that it will be a useful teaching tool in your classroom. </a:t>
            </a:r>
          </a:p>
          <a:p>
            <a:pPr algn="just"/>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a:solidFill>
                  <a:schemeClr val="bg1"/>
                </a:solidFill>
                <a:ea typeface="+mn-lt"/>
                <a:cs typeface="+mn-lt"/>
              </a:rPr>
              <a:t>. </a:t>
            </a:r>
          </a:p>
          <a:p>
            <a:endParaRPr lang="en-GB">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9166" y="4145500"/>
            <a:ext cx="3480378" cy="2431438"/>
          </a:xfrm>
          <a:prstGeom prst="rect">
            <a:avLst/>
          </a:prstGeom>
          <a:ln>
            <a:noFill/>
          </a:ln>
          <a:effectLst>
            <a:outerShdw blurRad="190500" sx="1000" sy="1000" algn="tl" rotWithShape="0">
              <a:srgbClr val="000000">
                <a:alpha val="70000"/>
              </a:srgbClr>
            </a:outerShdw>
          </a:effectLst>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59167" y="1289787"/>
            <a:ext cx="3480377" cy="2616175"/>
          </a:xfrm>
          <a:prstGeom prst="rect">
            <a:avLst/>
          </a:prstGeom>
          <a:ln>
            <a:noFill/>
          </a:ln>
          <a:effectLst>
            <a:outerShdw blurRad="190500" sx="1000" sy="1000" algn="tl" rotWithShape="0">
              <a:srgbClr val="000000">
                <a:alpha val="70000"/>
              </a:srgbClr>
            </a:outerShdw>
          </a:effectLst>
        </p:spPr>
      </p:pic>
      <p:pic>
        <p:nvPicPr>
          <p:cNvPr id="9" name="Picture 8"/>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25968" y="1289787"/>
            <a:ext cx="3480377" cy="2519923"/>
          </a:xfrm>
          <a:prstGeom prst="rect">
            <a:avLst/>
          </a:prstGeom>
          <a:ln>
            <a:noFill/>
          </a:ln>
          <a:effectLst>
            <a:outerShdw blurRad="190500" sx="1000" sy="1000" algn="tl" rotWithShape="0">
              <a:srgbClr val="000000">
                <a:alpha val="70000"/>
              </a:srgbClr>
            </a:outerShdw>
          </a:effectLst>
        </p:spPr>
      </p:pic>
      <p:pic>
        <p:nvPicPr>
          <p:cNvPr id="10" name="Picture 9"/>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37155" y="4145500"/>
            <a:ext cx="3469190" cy="2431438"/>
          </a:xfrm>
          <a:prstGeom prst="rect">
            <a:avLst/>
          </a:prstGeom>
          <a:ln>
            <a:noFill/>
          </a:ln>
          <a:effectLst>
            <a:outerShdw blurRad="190500" sx="1000" sy="1000" algn="tl" rotWithShape="0">
              <a:srgbClr val="000000">
                <a:alpha val="70000"/>
              </a:srgbClr>
            </a:outerShdw>
          </a:effectLst>
        </p:spPr>
      </p:pic>
      <p:sp>
        <p:nvSpPr>
          <p:cNvPr id="11"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2" name="Title 1">
            <a:extLst>
              <a:ext uri="{FF2B5EF4-FFF2-40B4-BE49-F238E27FC236}">
                <a16:creationId xmlns:a16="http://schemas.microsoft.com/office/drawing/2014/main" id="{8FA07858-F0D4-462E-8C80-A0172CC1CF13}"/>
              </a:ext>
            </a:extLst>
          </p:cNvPr>
          <p:cNvSpPr txBox="1">
            <a:spLocks/>
          </p:cNvSpPr>
          <p:nvPr/>
        </p:nvSpPr>
        <p:spPr>
          <a:xfrm>
            <a:off x="2599355" y="690942"/>
            <a:ext cx="3982902" cy="479076"/>
          </a:xfrm>
          <a:prstGeom prst="rect">
            <a:avLst/>
          </a:prstGeom>
        </p:spPr>
        <p:txBody>
          <a:bodyPr vert="horz" lIns="0" tIns="0" rIns="0" bIns="0" rtlCol="0" anchor="b">
            <a:normAutofit/>
          </a:bodyPr>
          <a:lstStyle>
            <a:lvl1pPr algn="ctr" defTabSz="914400" rtl="0" eaLnBrk="1" latinLnBrk="0" hangingPunct="1">
              <a:lnSpc>
                <a:spcPct val="100000"/>
              </a:lnSpc>
              <a:spcBef>
                <a:spcPct val="0"/>
              </a:spcBef>
              <a:buNone/>
              <a:defRPr sz="6000" b="1" kern="1200">
                <a:solidFill>
                  <a:schemeClr val="tx1"/>
                </a:solidFill>
                <a:latin typeface="+mj-lt"/>
                <a:ea typeface="+mj-ea"/>
                <a:cs typeface="+mj-cs"/>
              </a:defRPr>
            </a:lvl1pPr>
          </a:lstStyle>
          <a:p>
            <a:r>
              <a:rPr lang="en-GB" sz="2800"/>
              <a:t>What can you see?</a:t>
            </a:r>
          </a:p>
        </p:txBody>
      </p:sp>
    </p:spTree>
    <p:extLst>
      <p:ext uri="{BB962C8B-B14F-4D97-AF65-F5344CB8AC3E}">
        <p14:creationId xmlns:p14="http://schemas.microsoft.com/office/powerpoint/2010/main" val="3040507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5"/>
          <p:cNvSpPr txBox="1">
            <a:spLocks/>
          </p:cNvSpPr>
          <p:nvPr/>
        </p:nvSpPr>
        <p:spPr>
          <a:xfrm>
            <a:off x="275521" y="623939"/>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7" name="Picture 1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37400" y="906945"/>
            <a:ext cx="3480377" cy="2616175"/>
          </a:xfrm>
          <a:prstGeom prst="rect">
            <a:avLst/>
          </a:prstGeom>
          <a:ln>
            <a:noFill/>
          </a:ln>
          <a:effectLst>
            <a:outerShdw blurRad="190500" sx="1000" sy="1000" algn="tl" rotWithShape="0">
              <a:srgbClr val="000000">
                <a:alpha val="70000"/>
              </a:srgbClr>
            </a:outerShdw>
          </a:effectLst>
        </p:spPr>
      </p:pic>
      <p:pic>
        <p:nvPicPr>
          <p:cNvPr id="18" name="Picture 1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2602" y="3967851"/>
            <a:ext cx="3469190" cy="2431438"/>
          </a:xfrm>
          <a:prstGeom prst="rect">
            <a:avLst/>
          </a:prstGeom>
          <a:ln>
            <a:noFill/>
          </a:ln>
          <a:effectLst>
            <a:outerShdw blurRad="190500" sx="1000" sy="1000" algn="tl" rotWithShape="0">
              <a:srgbClr val="000000">
                <a:alpha val="70000"/>
              </a:srgbClr>
            </a:outerShdw>
          </a:effectLst>
        </p:spPr>
      </p:pic>
      <p:sp>
        <p:nvSpPr>
          <p:cNvPr id="21" name="Oval Callout 20">
            <a:extLst>
              <a:ext uri="{FF2B5EF4-FFF2-40B4-BE49-F238E27FC236}">
                <a16:creationId xmlns:a16="http://schemas.microsoft.com/office/drawing/2014/main" id="{47556D3B-5458-5D46-8592-18455AEF0CA7}"/>
              </a:ext>
            </a:extLst>
          </p:cNvPr>
          <p:cNvSpPr/>
          <p:nvPr/>
        </p:nvSpPr>
        <p:spPr>
          <a:xfrm>
            <a:off x="1282349" y="1375630"/>
            <a:ext cx="2516679" cy="1678803"/>
          </a:xfrm>
          <a:prstGeom prst="wedgeEllipseCallout">
            <a:avLst>
              <a:gd name="adj1" fmla="val -61581"/>
              <a:gd name="adj2" fmla="val 60125"/>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Did you see a crown? </a:t>
            </a:r>
          </a:p>
        </p:txBody>
      </p:sp>
      <p:sp>
        <p:nvSpPr>
          <p:cNvPr id="22" name="Oval Callout 21">
            <a:extLst>
              <a:ext uri="{FF2B5EF4-FFF2-40B4-BE49-F238E27FC236}">
                <a16:creationId xmlns:a16="http://schemas.microsoft.com/office/drawing/2014/main" id="{47556D3B-5458-5D46-8592-18455AEF0CA7}"/>
              </a:ext>
            </a:extLst>
          </p:cNvPr>
          <p:cNvSpPr/>
          <p:nvPr/>
        </p:nvSpPr>
        <p:spPr>
          <a:xfrm>
            <a:off x="4928999" y="4098741"/>
            <a:ext cx="3013406" cy="2010155"/>
          </a:xfrm>
          <a:prstGeom prst="wedgeEllipseCallout">
            <a:avLst>
              <a:gd name="adj1" fmla="val 52719"/>
              <a:gd name="adj2" fmla="val 53711"/>
            </a:avLst>
          </a:prstGeom>
          <a:solidFill>
            <a:srgbClr val="006E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a:solidFill>
                  <a:schemeClr val="bg1"/>
                </a:solidFill>
              </a:rPr>
              <a:t>What sort of person wears a crown? </a:t>
            </a:r>
          </a:p>
        </p:txBody>
      </p:sp>
    </p:spTree>
    <p:extLst>
      <p:ext uri="{BB962C8B-B14F-4D97-AF65-F5344CB8AC3E}">
        <p14:creationId xmlns:p14="http://schemas.microsoft.com/office/powerpoint/2010/main" val="4191384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5" name="Title 1">
            <a:extLst>
              <a:ext uri="{FF2B5EF4-FFF2-40B4-BE49-F238E27FC236}">
                <a16:creationId xmlns:a16="http://schemas.microsoft.com/office/drawing/2014/main" id="{8FA07858-F0D4-462E-8C80-A0172CC1CF13}"/>
              </a:ext>
            </a:extLst>
          </p:cNvPr>
          <p:cNvSpPr txBox="1">
            <a:spLocks/>
          </p:cNvSpPr>
          <p:nvPr/>
        </p:nvSpPr>
        <p:spPr>
          <a:xfrm>
            <a:off x="2557460" y="601706"/>
            <a:ext cx="3982902" cy="480039"/>
          </a:xfrm>
          <a:prstGeom prst="rect">
            <a:avLst/>
          </a:prstGeom>
        </p:spPr>
        <p:txBody>
          <a:bodyPr vert="horz" lIns="0" tIns="0" rIns="0" bIns="0" rtlCol="0" anchor="b">
            <a:normAutofit/>
          </a:bodyPr>
          <a:lstStyle>
            <a:lvl1pPr algn="ctr" defTabSz="914400" rtl="0" eaLnBrk="1" latinLnBrk="0" hangingPunct="1">
              <a:lnSpc>
                <a:spcPct val="100000"/>
              </a:lnSpc>
              <a:spcBef>
                <a:spcPct val="0"/>
              </a:spcBef>
              <a:buNone/>
              <a:defRPr sz="6000" b="1" kern="1200">
                <a:solidFill>
                  <a:schemeClr val="tx1"/>
                </a:solidFill>
                <a:latin typeface="+mj-lt"/>
                <a:ea typeface="+mj-ea"/>
                <a:cs typeface="+mj-cs"/>
              </a:defRPr>
            </a:lvl1pPr>
          </a:lstStyle>
          <a:p>
            <a:r>
              <a:rPr lang="en-GB" sz="2600"/>
              <a:t>What is a coronation?</a:t>
            </a:r>
          </a:p>
        </p:txBody>
      </p:sp>
      <p:pic>
        <p:nvPicPr>
          <p:cNvPr id="16" name="Picture 1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3251" y="1572208"/>
            <a:ext cx="2691556" cy="2023224"/>
          </a:xfrm>
          <a:prstGeom prst="rect">
            <a:avLst/>
          </a:prstGeom>
          <a:ln>
            <a:noFill/>
          </a:ln>
          <a:effectLst>
            <a:outerShdw blurRad="190500" sx="1000" sy="1000" algn="tl" rotWithShape="0">
              <a:srgbClr val="000000">
                <a:alpha val="70000"/>
              </a:srgbClr>
            </a:outerShdw>
          </a:effectLst>
        </p:spPr>
      </p:pic>
      <p:pic>
        <p:nvPicPr>
          <p:cNvPr id="17" name="Picture 1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38546" y="1572208"/>
            <a:ext cx="2814160" cy="2037557"/>
          </a:xfrm>
          <a:prstGeom prst="rect">
            <a:avLst/>
          </a:prstGeom>
          <a:ln>
            <a:noFill/>
          </a:ln>
          <a:effectLst>
            <a:outerShdw blurRad="190500" sx="1000" sy="1000" algn="tl" rotWithShape="0">
              <a:srgbClr val="000000">
                <a:alpha val="70000"/>
              </a:srgbClr>
            </a:outerShdw>
          </a:effectLst>
        </p:spPr>
      </p:pic>
      <p:pic>
        <p:nvPicPr>
          <p:cNvPr id="18" name="Picture 1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22055" y="3792451"/>
            <a:ext cx="2825368" cy="1973839"/>
          </a:xfrm>
          <a:prstGeom prst="rect">
            <a:avLst/>
          </a:prstGeom>
          <a:ln>
            <a:noFill/>
          </a:ln>
          <a:effectLst>
            <a:outerShdw blurRad="190500" sx="1000" sy="1000" algn="tl" rotWithShape="0">
              <a:srgbClr val="000000">
                <a:alpha val="70000"/>
              </a:srgbClr>
            </a:outerShdw>
          </a:effectLst>
        </p:spPr>
      </p:pic>
      <p:pic>
        <p:nvPicPr>
          <p:cNvPr id="19" name="Picture 18"/>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736422" y="3792451"/>
            <a:ext cx="2816284" cy="1973839"/>
          </a:xfrm>
          <a:prstGeom prst="rect">
            <a:avLst/>
          </a:prstGeom>
          <a:ln>
            <a:noFill/>
          </a:ln>
          <a:effectLst>
            <a:outerShdw blurRad="190500" sx="1000" sy="1000" algn="tl" rotWithShape="0">
              <a:srgbClr val="000000">
                <a:alpha val="70000"/>
              </a:srgbClr>
            </a:outerShdw>
          </a:effectLst>
        </p:spPr>
      </p:pic>
      <p:sp>
        <p:nvSpPr>
          <p:cNvPr id="20" name="TextBox 19"/>
          <p:cNvSpPr txBox="1"/>
          <p:nvPr/>
        </p:nvSpPr>
        <p:spPr>
          <a:xfrm>
            <a:off x="474323" y="1081745"/>
            <a:ext cx="7078383" cy="338554"/>
          </a:xfrm>
          <a:prstGeom prst="rect">
            <a:avLst/>
          </a:prstGeom>
          <a:noFill/>
        </p:spPr>
        <p:txBody>
          <a:bodyPr wrap="square" rtlCol="0">
            <a:spAutoFit/>
          </a:bodyPr>
          <a:lstStyle/>
          <a:p>
            <a:r>
              <a:rPr lang="en-GB" sz="1600">
                <a:ea typeface="Arial" panose="020B0604020202020204" pitchFamily="34" charset="0"/>
                <a:cs typeface="Times New Roman" panose="02020603050405020304" pitchFamily="18" charset="0"/>
              </a:rPr>
              <a:t>A coronation is a special ceremony where a new King or Queen is crowned. </a:t>
            </a:r>
          </a:p>
        </p:txBody>
      </p:sp>
      <p:sp>
        <p:nvSpPr>
          <p:cNvPr id="21" name="TextBox 20"/>
          <p:cNvSpPr txBox="1"/>
          <p:nvPr/>
        </p:nvSpPr>
        <p:spPr>
          <a:xfrm>
            <a:off x="452586" y="5981917"/>
            <a:ext cx="8192650" cy="584775"/>
          </a:xfrm>
          <a:prstGeom prst="rect">
            <a:avLst/>
          </a:prstGeom>
          <a:noFill/>
        </p:spPr>
        <p:txBody>
          <a:bodyPr wrap="square" rtlCol="0">
            <a:spAutoFit/>
          </a:bodyPr>
          <a:lstStyle/>
          <a:p>
            <a:r>
              <a:rPr lang="en-GB" sz="1600">
                <a:ea typeface="Arial" panose="020B0604020202020204" pitchFamily="34" charset="0"/>
                <a:cs typeface="Times New Roman" panose="02020603050405020304" pitchFamily="18" charset="0"/>
              </a:rPr>
              <a:t>But the crowning isn’t the only thing that happens. There are lots of important things that take place at a coronation ceremony. </a:t>
            </a:r>
          </a:p>
        </p:txBody>
      </p:sp>
    </p:spTree>
    <p:extLst>
      <p:ext uri="{BB962C8B-B14F-4D97-AF65-F5344CB8AC3E}">
        <p14:creationId xmlns:p14="http://schemas.microsoft.com/office/powerpoint/2010/main" val="1458524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標題 2">
            <a:extLst>
              <a:ext uri="{FF2B5EF4-FFF2-40B4-BE49-F238E27FC236}">
                <a16:creationId xmlns:a16="http://schemas.microsoft.com/office/drawing/2014/main" id="{5C204E47-0773-C281-1C18-15E57CCDBF1D}"/>
              </a:ext>
            </a:extLst>
          </p:cNvPr>
          <p:cNvSpPr>
            <a:spLocks noGrp="1"/>
          </p:cNvSpPr>
          <p:nvPr>
            <p:ph type="subTitle" idx="1"/>
          </p:nvPr>
        </p:nvSpPr>
        <p:spPr/>
        <p:txBody>
          <a:bodyPr/>
          <a:lstStyle/>
          <a:p>
            <a:endParaRPr lang="zh-TW" altLang="en-US"/>
          </a:p>
        </p:txBody>
      </p:sp>
      <p:sp>
        <p:nvSpPr>
          <p:cNvPr id="7" name="Text Placeholder 5">
            <a:extLst>
              <a:ext uri="{FF2B5EF4-FFF2-40B4-BE49-F238E27FC236}">
                <a16:creationId xmlns:a16="http://schemas.microsoft.com/office/drawing/2014/main" id="{B44E8946-D018-972C-A52D-50B6E309674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線上媒體 7" title="Coronations: a two-minute film">
            <a:hlinkClick r:id="" action="ppaction://media"/>
            <a:extLst>
              <a:ext uri="{FF2B5EF4-FFF2-40B4-BE49-F238E27FC236}">
                <a16:creationId xmlns:a16="http://schemas.microsoft.com/office/drawing/2014/main" id="{9772A066-BFA3-E257-A3B9-AC748B1E4189}"/>
              </a:ext>
            </a:extLst>
          </p:cNvPr>
          <p:cNvPicPr>
            <a:picLocks noRot="1" noChangeAspect="1"/>
          </p:cNvPicPr>
          <p:nvPr>
            <a:videoFile r:link="rId1"/>
          </p:nvPr>
        </p:nvPicPr>
        <p:blipFill>
          <a:blip r:embed="rId4"/>
          <a:stretch>
            <a:fillRect/>
          </a:stretch>
        </p:blipFill>
        <p:spPr>
          <a:xfrm>
            <a:off x="385380" y="1224987"/>
            <a:ext cx="8418284" cy="4757118"/>
          </a:xfrm>
          <a:prstGeom prst="rect">
            <a:avLst/>
          </a:prstGeom>
        </p:spPr>
      </p:pic>
    </p:spTree>
    <p:extLst>
      <p:ext uri="{BB962C8B-B14F-4D97-AF65-F5344CB8AC3E}">
        <p14:creationId xmlns:p14="http://schemas.microsoft.com/office/powerpoint/2010/main" val="4181177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extBox 9"/>
          <p:cNvSpPr txBox="1"/>
          <p:nvPr/>
        </p:nvSpPr>
        <p:spPr>
          <a:xfrm>
            <a:off x="551440" y="1924035"/>
            <a:ext cx="4020559" cy="1077218"/>
          </a:xfrm>
          <a:prstGeom prst="rect">
            <a:avLst/>
          </a:prstGeom>
          <a:noFill/>
        </p:spPr>
        <p:txBody>
          <a:bodyPr wrap="square" rtlCol="0">
            <a:spAutoFit/>
          </a:bodyPr>
          <a:lstStyle/>
          <a:p>
            <a:r>
              <a:rPr lang="en-GB" sz="1600">
                <a:ea typeface="Arial" panose="020B0604020202020204" pitchFamily="34" charset="0"/>
                <a:cs typeface="Times New Roman" panose="02020603050405020304" pitchFamily="18" charset="0"/>
              </a:rPr>
              <a:t>This is a famous church in London called Westminster Abbey. It’s very old. There has been a church here for over a thousand years. </a:t>
            </a:r>
          </a:p>
        </p:txBody>
      </p:sp>
      <p:sp>
        <p:nvSpPr>
          <p:cNvPr id="11" name="TextBox 10"/>
          <p:cNvSpPr txBox="1"/>
          <p:nvPr/>
        </p:nvSpPr>
        <p:spPr>
          <a:xfrm>
            <a:off x="551439" y="3451164"/>
            <a:ext cx="4020559" cy="1323439"/>
          </a:xfrm>
          <a:prstGeom prst="rect">
            <a:avLst/>
          </a:prstGeom>
          <a:noFill/>
        </p:spPr>
        <p:txBody>
          <a:bodyPr wrap="square" lIns="91440" tIns="45720" rIns="91440" bIns="45720" rtlCol="0" anchor="t">
            <a:spAutoFit/>
          </a:bodyPr>
          <a:lstStyle/>
          <a:p>
            <a:r>
              <a:rPr lang="en-GB" sz="1600" dirty="0">
                <a:ea typeface="Arial" panose="020B0604020202020204" pitchFamily="34" charset="0"/>
                <a:cs typeface="Times New Roman"/>
              </a:rPr>
              <a:t>Westminster Abbey is the </a:t>
            </a:r>
            <a:r>
              <a:rPr lang="en-GB" sz="1600" b="1" dirty="0">
                <a:ea typeface="Arial" panose="020B0604020202020204" pitchFamily="34" charset="0"/>
                <a:cs typeface="Times New Roman"/>
              </a:rPr>
              <a:t>coronation church.</a:t>
            </a:r>
            <a:r>
              <a:rPr lang="en-GB" sz="1600" dirty="0">
                <a:ea typeface="Arial" panose="020B0604020202020204" pitchFamily="34" charset="0"/>
                <a:cs typeface="Times New Roman"/>
              </a:rPr>
              <a:t> All kings and queens are crowned here. The last monarch to be crowned here was Queen Elizabeth II on 2</a:t>
            </a:r>
            <a:r>
              <a:rPr lang="en-GB" sz="1600" baseline="30000" dirty="0">
                <a:ea typeface="Arial" panose="020B0604020202020204" pitchFamily="34" charset="0"/>
                <a:cs typeface="Times New Roman"/>
              </a:rPr>
              <a:t>nd</a:t>
            </a:r>
            <a:r>
              <a:rPr lang="en-GB" sz="1600" dirty="0">
                <a:ea typeface="Arial" panose="020B0604020202020204" pitchFamily="34" charset="0"/>
                <a:cs typeface="Times New Roman"/>
              </a:rPr>
              <a:t> June 1953.  </a:t>
            </a:r>
            <a:endParaRPr lang="en-GB" sz="1600">
              <a:ea typeface="Arial" panose="020B0604020202020204" pitchFamily="34" charset="0"/>
              <a:cs typeface="Times New Roman" panose="02020603050405020304" pitchFamily="18" charset="0"/>
            </a:endParaRPr>
          </a:p>
        </p:txBody>
      </p:sp>
      <p:pic>
        <p:nvPicPr>
          <p:cNvPr id="2" name="Picture 2">
            <a:extLst>
              <a:ext uri="{FF2B5EF4-FFF2-40B4-BE49-F238E27FC236}">
                <a16:creationId xmlns:a16="http://schemas.microsoft.com/office/drawing/2014/main" id="{F601C05E-A1EE-41C3-4749-8D7FCA105B93}"/>
              </a:ext>
            </a:extLst>
          </p:cNvPr>
          <p:cNvPicPr>
            <a:picLocks noChangeAspect="1"/>
          </p:cNvPicPr>
          <p:nvPr/>
        </p:nvPicPr>
        <p:blipFill>
          <a:blip r:embed="rId3"/>
          <a:stretch>
            <a:fillRect/>
          </a:stretch>
        </p:blipFill>
        <p:spPr>
          <a:xfrm>
            <a:off x="4703050" y="889397"/>
            <a:ext cx="3559806" cy="5382815"/>
          </a:xfrm>
          <a:prstGeom prst="rect">
            <a:avLst/>
          </a:prstGeom>
        </p:spPr>
      </p:pic>
    </p:spTree>
    <p:extLst>
      <p:ext uri="{BB962C8B-B14F-4D97-AF65-F5344CB8AC3E}">
        <p14:creationId xmlns:p14="http://schemas.microsoft.com/office/powerpoint/2010/main" val="2625034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9E58140-4411-1E4A-6C74-1DC52AE8C6E9}"/>
              </a:ext>
            </a:extLst>
          </p:cNvPr>
          <p:cNvSpPr>
            <a:spLocks noGrp="1"/>
          </p:cNvSpPr>
          <p:nvPr>
            <p:ph type="subTitle" idx="1"/>
          </p:nvPr>
        </p:nvSpPr>
        <p:spPr>
          <a:xfrm>
            <a:off x="368710" y="1131684"/>
            <a:ext cx="8418870" cy="4938704"/>
          </a:xfrm>
        </p:spPr>
        <p:txBody>
          <a:bodyPr vert="horz" lIns="0" tIns="0" rIns="0" bIns="0" rtlCol="0" anchor="t">
            <a:normAutofit/>
          </a:bodyPr>
          <a:lstStyle/>
          <a:p>
            <a:pPr algn="l"/>
            <a:endParaRPr lang="en-GB" sz="1600" dirty="0">
              <a:ea typeface="+mn-lt"/>
              <a:cs typeface="+mn-lt"/>
            </a:endParaRPr>
          </a:p>
          <a:p>
            <a:pPr algn="l"/>
            <a:r>
              <a:rPr lang="en-GB" sz="1600" dirty="0">
                <a:cs typeface="Arial"/>
              </a:rPr>
              <a:t>Today the Commonwealth is made up of 56 countries from around the world. </a:t>
            </a:r>
            <a:endParaRPr lang="en-US" sz="1600" dirty="0">
              <a:ea typeface="+mn-lt"/>
              <a:cs typeface="+mn-lt"/>
            </a:endParaRPr>
          </a:p>
          <a:p>
            <a:pPr algn="l"/>
            <a:r>
              <a:rPr lang="en-GB" sz="1600" dirty="0">
                <a:ea typeface="+mn-lt"/>
                <a:cs typeface="+mn-lt"/>
              </a:rPr>
              <a:t>King Charles III is the Head of the Commonwealth. Every year, representatives from each of the Commonwealth countries come to Westminster Abbey for a big celebration of their friendship. </a:t>
            </a:r>
            <a:endParaRPr lang="en-GB" sz="1600" dirty="0">
              <a:cs typeface="Arial"/>
            </a:endParaRPr>
          </a:p>
          <a:p>
            <a:pPr algn="l"/>
            <a:endParaRPr lang="en-GB" sz="1600" dirty="0">
              <a:cs typeface="Arial"/>
            </a:endParaRPr>
          </a:p>
          <a:p>
            <a:pPr algn="l"/>
            <a:endParaRPr lang="en-GB" sz="1600" dirty="0">
              <a:cs typeface="Arial"/>
            </a:endParaRPr>
          </a:p>
          <a:p>
            <a:pPr algn="l"/>
            <a:endParaRPr lang="en-GB" sz="1600" dirty="0">
              <a:cs typeface="Arial"/>
            </a:endParaRPr>
          </a:p>
          <a:p>
            <a:pPr algn="l"/>
            <a:endParaRPr lang="en-GB" sz="1600" dirty="0">
              <a:cs typeface="Arial"/>
            </a:endParaRPr>
          </a:p>
          <a:p>
            <a:pPr algn="l"/>
            <a:endParaRPr lang="en-GB" sz="1600" dirty="0">
              <a:cs typeface="Arial"/>
            </a:endParaRPr>
          </a:p>
          <a:p>
            <a:pPr algn="l"/>
            <a:endParaRPr lang="en-GB" sz="1600" dirty="0">
              <a:cs typeface="Arial"/>
            </a:endParaRPr>
          </a:p>
          <a:p>
            <a:pPr algn="l"/>
            <a:endParaRPr lang="en-GB" sz="1600" dirty="0">
              <a:cs typeface="Arial"/>
            </a:endParaRPr>
          </a:p>
          <a:p>
            <a:pPr algn="l"/>
            <a:r>
              <a:rPr lang="en-GB" sz="1600" dirty="0">
                <a:cs typeface="Arial"/>
              </a:rPr>
              <a:t>Do you recognise any of these Commonwealth flags? </a:t>
            </a:r>
          </a:p>
          <a:p>
            <a:pPr algn="l"/>
            <a:r>
              <a:rPr lang="en-GB" sz="1600" dirty="0">
                <a:cs typeface="Arial"/>
              </a:rPr>
              <a:t>Can you find out the names of all the 56 countries in the Commonwealth? </a:t>
            </a:r>
            <a:endParaRPr lang="en-GB"/>
          </a:p>
        </p:txBody>
      </p:sp>
      <p:pic>
        <p:nvPicPr>
          <p:cNvPr id="2" name="Picture 5" descr="A group of people holding flags&#10;&#10;Description automatically generated">
            <a:extLst>
              <a:ext uri="{FF2B5EF4-FFF2-40B4-BE49-F238E27FC236}">
                <a16:creationId xmlns:a16="http://schemas.microsoft.com/office/drawing/2014/main" id="{7A661A12-F10B-77FC-738C-B2A24B437F84}"/>
              </a:ext>
            </a:extLst>
          </p:cNvPr>
          <p:cNvPicPr>
            <a:picLocks noChangeAspect="1"/>
          </p:cNvPicPr>
          <p:nvPr/>
        </p:nvPicPr>
        <p:blipFill>
          <a:blip r:embed="rId3"/>
          <a:stretch>
            <a:fillRect/>
          </a:stretch>
        </p:blipFill>
        <p:spPr>
          <a:xfrm>
            <a:off x="2757949" y="2601593"/>
            <a:ext cx="3615812" cy="2404524"/>
          </a:xfrm>
          <a:prstGeom prst="rect">
            <a:avLst/>
          </a:prstGeom>
        </p:spPr>
      </p:pic>
      <p:sp>
        <p:nvSpPr>
          <p:cNvPr id="7" name="Text Placeholder 5">
            <a:extLst>
              <a:ext uri="{FF2B5EF4-FFF2-40B4-BE49-F238E27FC236}">
                <a16:creationId xmlns:a16="http://schemas.microsoft.com/office/drawing/2014/main" id="{78421530-71D0-F7C9-7375-910BB72DD97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686126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55914" y="1592794"/>
            <a:ext cx="6694326" cy="3861043"/>
          </a:xfrm>
          <a:prstGeom prst="rect">
            <a:avLst/>
          </a:prstGeom>
          <a:ln>
            <a:noFill/>
          </a:ln>
          <a:effectLst>
            <a:outerShdw blurRad="190500" sx="1000" sy="1000" algn="tl" rotWithShape="0">
              <a:srgbClr val="000000">
                <a:alpha val="70000"/>
              </a:srgbClr>
            </a:outerShdw>
          </a:effectLst>
        </p:spPr>
      </p:pic>
      <p:sp>
        <p:nvSpPr>
          <p:cNvPr id="9"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extBox 9"/>
          <p:cNvSpPr txBox="1"/>
          <p:nvPr/>
        </p:nvSpPr>
        <p:spPr>
          <a:xfrm>
            <a:off x="427002" y="947057"/>
            <a:ext cx="8249424" cy="584775"/>
          </a:xfrm>
          <a:prstGeom prst="rect">
            <a:avLst/>
          </a:prstGeom>
          <a:noFill/>
        </p:spPr>
        <p:txBody>
          <a:bodyPr wrap="square" rtlCol="0">
            <a:spAutoFit/>
          </a:bodyPr>
          <a:lstStyle/>
          <a:p>
            <a:r>
              <a:rPr lang="en-GB" sz="1600">
                <a:ea typeface="Arial" panose="020B0604020202020204" pitchFamily="34" charset="0"/>
                <a:cs typeface="Times New Roman" panose="02020603050405020304" pitchFamily="18" charset="0"/>
              </a:rPr>
              <a:t>This is what the Abbey looks like inside. Look at all the people waiting for the new king or queen to arrive. </a:t>
            </a:r>
          </a:p>
        </p:txBody>
      </p:sp>
      <p:sp>
        <p:nvSpPr>
          <p:cNvPr id="11" name="TextBox 10"/>
          <p:cNvSpPr txBox="1"/>
          <p:nvPr/>
        </p:nvSpPr>
        <p:spPr>
          <a:xfrm>
            <a:off x="427002" y="5695477"/>
            <a:ext cx="8249424" cy="338554"/>
          </a:xfrm>
          <a:prstGeom prst="rect">
            <a:avLst/>
          </a:prstGeom>
          <a:noFill/>
        </p:spPr>
        <p:txBody>
          <a:bodyPr wrap="square" rtlCol="0">
            <a:spAutoFit/>
          </a:bodyPr>
          <a:lstStyle/>
          <a:p>
            <a:r>
              <a:rPr lang="en-GB" sz="1600">
                <a:ea typeface="Arial" panose="020B0604020202020204" pitchFamily="34" charset="0"/>
                <a:cs typeface="Times New Roman" panose="02020603050405020304" pitchFamily="18" charset="0"/>
              </a:rPr>
              <a:t>Once the king or the queen arrives, the coronation can begin. Everyone is very excited.</a:t>
            </a:r>
          </a:p>
        </p:txBody>
      </p:sp>
      <p:sp>
        <p:nvSpPr>
          <p:cNvPr id="13" name="TextBox 12"/>
          <p:cNvSpPr txBox="1"/>
          <p:nvPr/>
        </p:nvSpPr>
        <p:spPr>
          <a:xfrm>
            <a:off x="2562597" y="6205785"/>
            <a:ext cx="3978233" cy="338554"/>
          </a:xfrm>
          <a:prstGeom prst="rect">
            <a:avLst/>
          </a:prstGeom>
          <a:solidFill>
            <a:schemeClr val="accent2"/>
          </a:solidFill>
        </p:spPr>
        <p:txBody>
          <a:bodyPr wrap="square" rtlCol="0">
            <a:spAutoFit/>
          </a:bodyPr>
          <a:lstStyle/>
          <a:p>
            <a:pPr>
              <a:spcAft>
                <a:spcPts val="450"/>
              </a:spcAft>
            </a:pPr>
            <a:r>
              <a:rPr lang="en-US" sz="1600">
                <a:solidFill>
                  <a:schemeClr val="bg1"/>
                </a:solidFill>
                <a:cs typeface="Calibri"/>
              </a:rPr>
              <a:t>Can you remember what a coronation is?</a:t>
            </a:r>
            <a:r>
              <a:rPr lang="en-GB" sz="1600">
                <a:solidFill>
                  <a:schemeClr val="bg1"/>
                </a:solidFill>
                <a:cs typeface="Calibri"/>
              </a:rPr>
              <a:t> </a:t>
            </a:r>
            <a:endParaRPr lang="en-GB" sz="1600">
              <a:solidFill>
                <a:schemeClr val="bg1"/>
              </a:solidFill>
            </a:endParaRPr>
          </a:p>
        </p:txBody>
      </p:sp>
    </p:spTree>
    <p:extLst>
      <p:ext uri="{BB962C8B-B14F-4D97-AF65-F5344CB8AC3E}">
        <p14:creationId xmlns:p14="http://schemas.microsoft.com/office/powerpoint/2010/main" val="4257196474"/>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3" ma:contentTypeDescription="Create a new document." ma:contentTypeScope="" ma:versionID="6db0559c1048424bbe60e54756300127">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4443467301247e5301624e2525140cca"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020A75-7BBC-407A-9C53-1F70B027803E}">
  <ds:schemaRefs>
    <ds:schemaRef ds:uri="2bde14ae-7622-460c-a38b-b0381bac6d2e"/>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schemas.microsoft.com/office/2006/metadata/properties"/>
    <ds:schemaRef ds:uri="b9f7f328-d3ff-4819-955b-35535df07bba"/>
    <ds:schemaRef ds:uri="http://www.w3.org/XML/1998/namespace"/>
    <ds:schemaRef ds:uri="http://purl.org/dc/elements/1.1/"/>
  </ds:schemaRefs>
</ds:datastoreItem>
</file>

<file path=customXml/itemProps2.xml><?xml version="1.0" encoding="utf-8"?>
<ds:datastoreItem xmlns:ds="http://schemas.openxmlformats.org/officeDocument/2006/customXml" ds:itemID="{DAB51BC3-A9A3-4719-B1C7-0CDAE7CF97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04A53B0-7E0A-4CA4-9B8B-4E6AB9D0574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2703</Words>
  <Application>Microsoft Office PowerPoint</Application>
  <PresentationFormat>On-screen Show (4:3)</PresentationFormat>
  <Paragraphs>214</Paragraphs>
  <Slides>19</Slides>
  <Notes>19</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新細明體</vt:lpstr>
      <vt:lpstr>Arial</vt:lpstr>
      <vt:lpstr>Calibri</vt:lpstr>
      <vt:lpstr>Humanst521 Lt BT</vt:lpstr>
      <vt:lpstr>Palatino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102</cp:revision>
  <dcterms:created xsi:type="dcterms:W3CDTF">2019-02-11T11:01:41Z</dcterms:created>
  <dcterms:modified xsi:type="dcterms:W3CDTF">2023-01-30T17:27:29Z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2472800.00000000</vt:lpwstr>
  </property>
  <property fmtid="{D5CDD505-2E9C-101B-9397-08002B2CF9AE}" pid="3" name="ContentTypeId">
    <vt:lpwstr>0x010100899B12D7A456C14398158806C91B7301</vt:lpwstr>
  </property>
  <property fmtid="{D5CDD505-2E9C-101B-9397-08002B2CF9AE}" pid="4" name="MediaServiceImageTags">
    <vt:lpwstr/>
  </property>
</Properties>
</file>