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9"/>
  </p:notesMasterIdLst>
  <p:sldIdLst>
    <p:sldId id="341" r:id="rId5"/>
    <p:sldId id="316" r:id="rId6"/>
    <p:sldId id="277" r:id="rId7"/>
    <p:sldId id="342" r:id="rId8"/>
    <p:sldId id="346" r:id="rId9"/>
    <p:sldId id="300" r:id="rId10"/>
    <p:sldId id="301" r:id="rId11"/>
    <p:sldId id="302" r:id="rId12"/>
    <p:sldId id="303" r:id="rId13"/>
    <p:sldId id="304" r:id="rId14"/>
    <p:sldId id="305" r:id="rId15"/>
    <p:sldId id="306" r:id="rId16"/>
    <p:sldId id="307" r:id="rId17"/>
    <p:sldId id="308" r:id="rId18"/>
    <p:sldId id="309" r:id="rId19"/>
    <p:sldId id="310" r:id="rId20"/>
    <p:sldId id="331" r:id="rId21"/>
    <p:sldId id="332" r:id="rId22"/>
    <p:sldId id="338" r:id="rId23"/>
    <p:sldId id="339" r:id="rId24"/>
    <p:sldId id="315" r:id="rId25"/>
    <p:sldId id="313" r:id="rId26"/>
    <p:sldId id="340" r:id="rId27"/>
    <p:sldId id="345"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73" autoAdjust="0"/>
    <p:restoredTop sz="73253" autoAdjust="0"/>
  </p:normalViewPr>
  <p:slideViewPr>
    <p:cSldViewPr snapToGrid="0">
      <p:cViewPr varScale="1">
        <p:scale>
          <a:sx n="83" d="100"/>
          <a:sy n="83" d="100"/>
        </p:scale>
        <p:origin x="2454" y="7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ork Experience1" userId="S::work.experience1@westminster-abbey.org::57e63021-8621-439d-a682-6f6d170830c6" providerId="AD" clId="Web-{1C6B69C1-6C36-733B-D60C-4F243663B91B}"/>
    <pc:docChg chg="addSld modSld sldOrd">
      <pc:chgData name="Work Experience1" userId="S::work.experience1@westminster-abbey.org::57e63021-8621-439d-a682-6f6d170830c6" providerId="AD" clId="Web-{1C6B69C1-6C36-733B-D60C-4F243663B91B}" dt="2022-08-08T12:52:57.772" v="40"/>
      <pc:docMkLst>
        <pc:docMk/>
      </pc:docMkLst>
      <pc:sldChg chg="modNotes">
        <pc:chgData name="Work Experience1" userId="S::work.experience1@westminster-abbey.org::57e63021-8621-439d-a682-6f6d170830c6" providerId="AD" clId="Web-{1C6B69C1-6C36-733B-D60C-4F243663B91B}" dt="2022-08-08T12:52:57.772" v="40"/>
        <pc:sldMkLst>
          <pc:docMk/>
          <pc:sldMk cId="2256675108" sldId="342"/>
        </pc:sldMkLst>
      </pc:sldChg>
      <pc:sldChg chg="addSp delSp modSp new ord modNotes">
        <pc:chgData name="Work Experience1" userId="S::work.experience1@westminster-abbey.org::57e63021-8621-439d-a682-6f6d170830c6" providerId="AD" clId="Web-{1C6B69C1-6C36-733B-D60C-4F243663B91B}" dt="2022-08-08T12:51:24.050" v="38"/>
        <pc:sldMkLst>
          <pc:docMk/>
          <pc:sldMk cId="4011036215" sldId="346"/>
        </pc:sldMkLst>
        <pc:spChg chg="del">
          <ac:chgData name="Work Experience1" userId="S::work.experience1@westminster-abbey.org::57e63021-8621-439d-a682-6f6d170830c6" providerId="AD" clId="Web-{1C6B69C1-6C36-733B-D60C-4F243663B91B}" dt="2022-08-08T12:44:24.879" v="5"/>
          <ac:spMkLst>
            <pc:docMk/>
            <pc:sldMk cId="4011036215" sldId="346"/>
            <ac:spMk id="3" creationId="{0AF2918F-F445-BFC6-1062-1271337297E5}"/>
          </ac:spMkLst>
        </pc:spChg>
        <pc:spChg chg="del">
          <ac:chgData name="Work Experience1" userId="S::work.experience1@westminster-abbey.org::57e63021-8621-439d-a682-6f6d170830c6" providerId="AD" clId="Web-{1C6B69C1-6C36-733B-D60C-4F243663B91B}" dt="2022-08-08T12:42:43.828" v="2"/>
          <ac:spMkLst>
            <pc:docMk/>
            <pc:sldMk cId="4011036215" sldId="346"/>
            <ac:spMk id="4" creationId="{024CA6B4-9FD4-3E50-1075-D7083D6DFF95}"/>
          </ac:spMkLst>
        </pc:spChg>
        <pc:spChg chg="del">
          <ac:chgData name="Work Experience1" userId="S::work.experience1@westminster-abbey.org::57e63021-8621-439d-a682-6f6d170830c6" providerId="AD" clId="Web-{1C6B69C1-6C36-733B-D60C-4F243663B91B}" dt="2022-08-08T12:42:46.125" v="3"/>
          <ac:spMkLst>
            <pc:docMk/>
            <pc:sldMk cId="4011036215" sldId="346"/>
            <ac:spMk id="5" creationId="{B3CD7C99-6023-5608-1159-EB12FA3E8641}"/>
          </ac:spMkLst>
        </pc:spChg>
        <pc:spChg chg="add">
          <ac:chgData name="Work Experience1" userId="S::work.experience1@westminster-abbey.org::57e63021-8621-439d-a682-6f6d170830c6" providerId="AD" clId="Web-{1C6B69C1-6C36-733B-D60C-4F243663B91B}" dt="2022-08-08T12:42:41.172" v="1"/>
          <ac:spMkLst>
            <pc:docMk/>
            <pc:sldMk cId="4011036215" sldId="346"/>
            <ac:spMk id="7" creationId="{77326A4D-C67D-1DD1-50F2-D6CFFA834193}"/>
          </ac:spMkLst>
        </pc:spChg>
        <pc:picChg chg="add mod ord">
          <ac:chgData name="Work Experience1" userId="S::work.experience1@westminster-abbey.org::57e63021-8621-439d-a682-6f6d170830c6" providerId="AD" clId="Web-{1C6B69C1-6C36-733B-D60C-4F243663B91B}" dt="2022-08-08T12:44:32.035" v="7" actId="1076"/>
          <ac:picMkLst>
            <pc:docMk/>
            <pc:sldMk cId="4011036215" sldId="346"/>
            <ac:picMk id="8" creationId="{3F6E224B-BA3A-0FF6-556E-394F9BEF6B5C}"/>
          </ac:picMkLst>
        </pc:picChg>
      </pc:sldChg>
    </pc:docChg>
  </pc:docChgLst>
  <pc:docChgLst>
    <pc:chgData name="Sian Shaw" userId="cf930bf7-ba7f-4ec0-9225-526cb0af2be3" providerId="ADAL" clId="{635E7117-AAB7-4976-A85B-698473554C9B}"/>
    <pc:docChg chg="undo custSel modSld">
      <pc:chgData name="Sian Shaw" userId="cf930bf7-ba7f-4ec0-9225-526cb0af2be3" providerId="ADAL" clId="{635E7117-AAB7-4976-A85B-698473554C9B}" dt="2023-06-19T09:43:49.682" v="33" actId="20577"/>
      <pc:docMkLst>
        <pc:docMk/>
      </pc:docMkLst>
      <pc:sldChg chg="modNotesTx">
        <pc:chgData name="Sian Shaw" userId="cf930bf7-ba7f-4ec0-9225-526cb0af2be3" providerId="ADAL" clId="{635E7117-AAB7-4976-A85B-698473554C9B}" dt="2023-06-19T09:43:18.175" v="4" actId="313"/>
        <pc:sldMkLst>
          <pc:docMk/>
          <pc:sldMk cId="46863256" sldId="277"/>
        </pc:sldMkLst>
      </pc:sldChg>
      <pc:sldChg chg="modNotesTx">
        <pc:chgData name="Sian Shaw" userId="cf930bf7-ba7f-4ec0-9225-526cb0af2be3" providerId="ADAL" clId="{635E7117-AAB7-4976-A85B-698473554C9B}" dt="2023-06-19T09:43:20.144" v="6" actId="313"/>
        <pc:sldMkLst>
          <pc:docMk/>
          <pc:sldMk cId="27275437" sldId="300"/>
        </pc:sldMkLst>
      </pc:sldChg>
      <pc:sldChg chg="modNotesTx">
        <pc:chgData name="Sian Shaw" userId="cf930bf7-ba7f-4ec0-9225-526cb0af2be3" providerId="ADAL" clId="{635E7117-AAB7-4976-A85B-698473554C9B}" dt="2023-06-19T09:43:23.674" v="9" actId="313"/>
        <pc:sldMkLst>
          <pc:docMk/>
          <pc:sldMk cId="1262385059" sldId="301"/>
        </pc:sldMkLst>
      </pc:sldChg>
      <pc:sldChg chg="modNotesTx">
        <pc:chgData name="Sian Shaw" userId="cf930bf7-ba7f-4ec0-9225-526cb0af2be3" providerId="ADAL" clId="{635E7117-AAB7-4976-A85B-698473554C9B}" dt="2023-06-19T09:43:24.573" v="10" actId="313"/>
        <pc:sldMkLst>
          <pc:docMk/>
          <pc:sldMk cId="2208260104" sldId="302"/>
        </pc:sldMkLst>
      </pc:sldChg>
      <pc:sldChg chg="modNotesTx">
        <pc:chgData name="Sian Shaw" userId="cf930bf7-ba7f-4ec0-9225-526cb0af2be3" providerId="ADAL" clId="{635E7117-AAB7-4976-A85B-698473554C9B}" dt="2023-06-19T09:43:26.219" v="13" actId="313"/>
        <pc:sldMkLst>
          <pc:docMk/>
          <pc:sldMk cId="1306931257" sldId="303"/>
        </pc:sldMkLst>
      </pc:sldChg>
      <pc:sldChg chg="modNotesTx">
        <pc:chgData name="Sian Shaw" userId="cf930bf7-ba7f-4ec0-9225-526cb0af2be3" providerId="ADAL" clId="{635E7117-AAB7-4976-A85B-698473554C9B}" dt="2023-06-19T09:43:27.019" v="14" actId="313"/>
        <pc:sldMkLst>
          <pc:docMk/>
          <pc:sldMk cId="1565581168" sldId="304"/>
        </pc:sldMkLst>
      </pc:sldChg>
      <pc:sldChg chg="modNotesTx">
        <pc:chgData name="Sian Shaw" userId="cf930bf7-ba7f-4ec0-9225-526cb0af2be3" providerId="ADAL" clId="{635E7117-AAB7-4976-A85B-698473554C9B}" dt="2023-06-19T09:43:27.832" v="15" actId="313"/>
        <pc:sldMkLst>
          <pc:docMk/>
          <pc:sldMk cId="384832586" sldId="305"/>
        </pc:sldMkLst>
      </pc:sldChg>
      <pc:sldChg chg="modNotesTx">
        <pc:chgData name="Sian Shaw" userId="cf930bf7-ba7f-4ec0-9225-526cb0af2be3" providerId="ADAL" clId="{635E7117-AAB7-4976-A85B-698473554C9B}" dt="2023-06-19T09:43:28.578" v="16" actId="313"/>
        <pc:sldMkLst>
          <pc:docMk/>
          <pc:sldMk cId="322345767" sldId="308"/>
        </pc:sldMkLst>
      </pc:sldChg>
      <pc:sldChg chg="modNotesTx">
        <pc:chgData name="Sian Shaw" userId="cf930bf7-ba7f-4ec0-9225-526cb0af2be3" providerId="ADAL" clId="{635E7117-AAB7-4976-A85B-698473554C9B}" dt="2023-06-19T09:43:29.133" v="17" actId="313"/>
        <pc:sldMkLst>
          <pc:docMk/>
          <pc:sldMk cId="3674646939" sldId="309"/>
        </pc:sldMkLst>
      </pc:sldChg>
      <pc:sldChg chg="modNotesTx">
        <pc:chgData name="Sian Shaw" userId="cf930bf7-ba7f-4ec0-9225-526cb0af2be3" providerId="ADAL" clId="{635E7117-AAB7-4976-A85B-698473554C9B}" dt="2023-06-19T09:43:32.159" v="23" actId="313"/>
        <pc:sldMkLst>
          <pc:docMk/>
          <pc:sldMk cId="2300832445" sldId="310"/>
        </pc:sldMkLst>
      </pc:sldChg>
      <pc:sldChg chg="modNotesTx">
        <pc:chgData name="Sian Shaw" userId="cf930bf7-ba7f-4ec0-9225-526cb0af2be3" providerId="ADAL" clId="{635E7117-AAB7-4976-A85B-698473554C9B}" dt="2023-06-19T09:43:49.682" v="33" actId="20577"/>
        <pc:sldMkLst>
          <pc:docMk/>
          <pc:sldMk cId="3326933268" sldId="315"/>
        </pc:sldMkLst>
      </pc:sldChg>
      <pc:sldChg chg="modNotesTx">
        <pc:chgData name="Sian Shaw" userId="cf930bf7-ba7f-4ec0-9225-526cb0af2be3" providerId="ADAL" clId="{635E7117-AAB7-4976-A85B-698473554C9B}" dt="2023-06-19T09:43:17.198" v="3" actId="313"/>
        <pc:sldMkLst>
          <pc:docMk/>
          <pc:sldMk cId="927207849" sldId="316"/>
        </pc:sldMkLst>
      </pc:sldChg>
      <pc:sldChg chg="modNotesTx">
        <pc:chgData name="Sian Shaw" userId="cf930bf7-ba7f-4ec0-9225-526cb0af2be3" providerId="ADAL" clId="{635E7117-AAB7-4976-A85B-698473554C9B}" dt="2023-06-19T09:43:34.552" v="29" actId="313"/>
        <pc:sldMkLst>
          <pc:docMk/>
          <pc:sldMk cId="3327455362" sldId="331"/>
        </pc:sldMkLst>
      </pc:sldChg>
      <pc:sldChg chg="modNotesTx">
        <pc:chgData name="Sian Shaw" userId="cf930bf7-ba7f-4ec0-9225-526cb0af2be3" providerId="ADAL" clId="{635E7117-AAB7-4976-A85B-698473554C9B}" dt="2023-06-19T09:43:35.310" v="30" actId="313"/>
        <pc:sldMkLst>
          <pc:docMk/>
          <pc:sldMk cId="3169408617" sldId="339"/>
        </pc:sldMkLst>
      </pc:sldChg>
      <pc:sldChg chg="modSp mod modNotesTx">
        <pc:chgData name="Sian Shaw" userId="cf930bf7-ba7f-4ec0-9225-526cb0af2be3" providerId="ADAL" clId="{635E7117-AAB7-4976-A85B-698473554C9B}" dt="2023-06-19T09:43:16.040" v="2" actId="313"/>
        <pc:sldMkLst>
          <pc:docMk/>
          <pc:sldMk cId="4213500498" sldId="341"/>
        </pc:sldMkLst>
        <pc:spChg chg="mod">
          <ac:chgData name="Sian Shaw" userId="cf930bf7-ba7f-4ec0-9225-526cb0af2be3" providerId="ADAL" clId="{635E7117-AAB7-4976-A85B-698473554C9B}" dt="2023-06-19T09:43:03.803" v="1" actId="20577"/>
          <ac:spMkLst>
            <pc:docMk/>
            <pc:sldMk cId="4213500498" sldId="341"/>
            <ac:spMk id="8" creationId="{9DF1C1B0-F1BD-47BC-A23E-BFC4BDF8B584}"/>
          </ac:spMkLst>
        </pc:spChg>
      </pc:sldChg>
      <pc:sldChg chg="modNotesTx">
        <pc:chgData name="Sian Shaw" userId="cf930bf7-ba7f-4ec0-9225-526cb0af2be3" providerId="ADAL" clId="{635E7117-AAB7-4976-A85B-698473554C9B}" dt="2023-06-19T09:43:19.148" v="5" actId="313"/>
        <pc:sldMkLst>
          <pc:docMk/>
          <pc:sldMk cId="2256675108" sldId="342"/>
        </pc:sldMkLst>
      </pc:sldChg>
    </pc:docChg>
  </pc:docChgLst>
  <pc:docChgLst>
    <pc:chgData name="Lou Cash" userId="S::lou.cash@westminster-abbey.org::86be4a58-c22e-4e67-b9c9-cb87f0968146" providerId="AD" clId="Web-{7AA13645-25EC-570F-56F3-3D44AB67C68C}"/>
    <pc:docChg chg="modSld modMainMaster">
      <pc:chgData name="Lou Cash" userId="S::lou.cash@westminster-abbey.org::86be4a58-c22e-4e67-b9c9-cb87f0968146" providerId="AD" clId="Web-{7AA13645-25EC-570F-56F3-3D44AB67C68C}" dt="2022-10-14T18:23:49.451" v="0"/>
      <pc:docMkLst>
        <pc:docMk/>
      </pc:docMkLst>
      <pc:sldChg chg="modNotes">
        <pc:chgData name="Lou Cash" userId="S::lou.cash@westminster-abbey.org::86be4a58-c22e-4e67-b9c9-cb87f0968146" providerId="AD" clId="Web-{7AA13645-25EC-570F-56F3-3D44AB67C68C}" dt="2022-10-14T18:23:49.451" v="0"/>
        <pc:sldMkLst>
          <pc:docMk/>
          <pc:sldMk cId="46863256" sldId="277"/>
        </pc:sldMkLst>
      </pc:sldChg>
      <pc:sldChg chg="modNotes">
        <pc:chgData name="Lou Cash" userId="S::lou.cash@westminster-abbey.org::86be4a58-c22e-4e67-b9c9-cb87f0968146" providerId="AD" clId="Web-{7AA13645-25EC-570F-56F3-3D44AB67C68C}" dt="2022-10-14T18:23:49.451" v="0"/>
        <pc:sldMkLst>
          <pc:docMk/>
          <pc:sldMk cId="27275437" sldId="300"/>
        </pc:sldMkLst>
      </pc:sldChg>
      <pc:sldChg chg="modNotes">
        <pc:chgData name="Lou Cash" userId="S::lou.cash@westminster-abbey.org::86be4a58-c22e-4e67-b9c9-cb87f0968146" providerId="AD" clId="Web-{7AA13645-25EC-570F-56F3-3D44AB67C68C}" dt="2022-10-14T18:23:49.451" v="0"/>
        <pc:sldMkLst>
          <pc:docMk/>
          <pc:sldMk cId="1262385059" sldId="301"/>
        </pc:sldMkLst>
      </pc:sldChg>
      <pc:sldChg chg="modNotes">
        <pc:chgData name="Lou Cash" userId="S::lou.cash@westminster-abbey.org::86be4a58-c22e-4e67-b9c9-cb87f0968146" providerId="AD" clId="Web-{7AA13645-25EC-570F-56F3-3D44AB67C68C}" dt="2022-10-14T18:23:49.451" v="0"/>
        <pc:sldMkLst>
          <pc:docMk/>
          <pc:sldMk cId="2208260104" sldId="302"/>
        </pc:sldMkLst>
      </pc:sldChg>
      <pc:sldChg chg="modNotes">
        <pc:chgData name="Lou Cash" userId="S::lou.cash@westminster-abbey.org::86be4a58-c22e-4e67-b9c9-cb87f0968146" providerId="AD" clId="Web-{7AA13645-25EC-570F-56F3-3D44AB67C68C}" dt="2022-10-14T18:23:49.451" v="0"/>
        <pc:sldMkLst>
          <pc:docMk/>
          <pc:sldMk cId="1306931257" sldId="303"/>
        </pc:sldMkLst>
      </pc:sldChg>
      <pc:sldChg chg="modNotes">
        <pc:chgData name="Lou Cash" userId="S::lou.cash@westminster-abbey.org::86be4a58-c22e-4e67-b9c9-cb87f0968146" providerId="AD" clId="Web-{7AA13645-25EC-570F-56F3-3D44AB67C68C}" dt="2022-10-14T18:23:49.451" v="0"/>
        <pc:sldMkLst>
          <pc:docMk/>
          <pc:sldMk cId="1565581168" sldId="304"/>
        </pc:sldMkLst>
      </pc:sldChg>
      <pc:sldChg chg="modNotes">
        <pc:chgData name="Lou Cash" userId="S::lou.cash@westminster-abbey.org::86be4a58-c22e-4e67-b9c9-cb87f0968146" providerId="AD" clId="Web-{7AA13645-25EC-570F-56F3-3D44AB67C68C}" dt="2022-10-14T18:23:49.451" v="0"/>
        <pc:sldMkLst>
          <pc:docMk/>
          <pc:sldMk cId="384832586" sldId="305"/>
        </pc:sldMkLst>
      </pc:sldChg>
      <pc:sldChg chg="modNotes">
        <pc:chgData name="Lou Cash" userId="S::lou.cash@westminster-abbey.org::86be4a58-c22e-4e67-b9c9-cb87f0968146" providerId="AD" clId="Web-{7AA13645-25EC-570F-56F3-3D44AB67C68C}" dt="2022-10-14T18:23:49.451" v="0"/>
        <pc:sldMkLst>
          <pc:docMk/>
          <pc:sldMk cId="322345767" sldId="308"/>
        </pc:sldMkLst>
      </pc:sldChg>
      <pc:sldChg chg="modNotes">
        <pc:chgData name="Lou Cash" userId="S::lou.cash@westminster-abbey.org::86be4a58-c22e-4e67-b9c9-cb87f0968146" providerId="AD" clId="Web-{7AA13645-25EC-570F-56F3-3D44AB67C68C}" dt="2022-10-14T18:23:49.451" v="0"/>
        <pc:sldMkLst>
          <pc:docMk/>
          <pc:sldMk cId="3674646939" sldId="309"/>
        </pc:sldMkLst>
      </pc:sldChg>
      <pc:sldChg chg="modNotes">
        <pc:chgData name="Lou Cash" userId="S::lou.cash@westminster-abbey.org::86be4a58-c22e-4e67-b9c9-cb87f0968146" providerId="AD" clId="Web-{7AA13645-25EC-570F-56F3-3D44AB67C68C}" dt="2022-10-14T18:23:49.451" v="0"/>
        <pc:sldMkLst>
          <pc:docMk/>
          <pc:sldMk cId="2300832445" sldId="310"/>
        </pc:sldMkLst>
      </pc:sldChg>
      <pc:sldChg chg="modNotes">
        <pc:chgData name="Lou Cash" userId="S::lou.cash@westminster-abbey.org::86be4a58-c22e-4e67-b9c9-cb87f0968146" providerId="AD" clId="Web-{7AA13645-25EC-570F-56F3-3D44AB67C68C}" dt="2022-10-14T18:23:49.451" v="0"/>
        <pc:sldMkLst>
          <pc:docMk/>
          <pc:sldMk cId="3326933268" sldId="315"/>
        </pc:sldMkLst>
      </pc:sldChg>
      <pc:sldChg chg="modNotes">
        <pc:chgData name="Lou Cash" userId="S::lou.cash@westminster-abbey.org::86be4a58-c22e-4e67-b9c9-cb87f0968146" providerId="AD" clId="Web-{7AA13645-25EC-570F-56F3-3D44AB67C68C}" dt="2022-10-14T18:23:49.451" v="0"/>
        <pc:sldMkLst>
          <pc:docMk/>
          <pc:sldMk cId="927207849" sldId="316"/>
        </pc:sldMkLst>
      </pc:sldChg>
      <pc:sldChg chg="modNotes">
        <pc:chgData name="Lou Cash" userId="S::lou.cash@westminster-abbey.org::86be4a58-c22e-4e67-b9c9-cb87f0968146" providerId="AD" clId="Web-{7AA13645-25EC-570F-56F3-3D44AB67C68C}" dt="2022-10-14T18:23:49.451" v="0"/>
        <pc:sldMkLst>
          <pc:docMk/>
          <pc:sldMk cId="3327455362" sldId="331"/>
        </pc:sldMkLst>
      </pc:sldChg>
      <pc:sldChg chg="modNotes">
        <pc:chgData name="Lou Cash" userId="S::lou.cash@westminster-abbey.org::86be4a58-c22e-4e67-b9c9-cb87f0968146" providerId="AD" clId="Web-{7AA13645-25EC-570F-56F3-3D44AB67C68C}" dt="2022-10-14T18:23:49.451" v="0"/>
        <pc:sldMkLst>
          <pc:docMk/>
          <pc:sldMk cId="3169408617" sldId="339"/>
        </pc:sldMkLst>
      </pc:sldChg>
      <pc:sldChg chg="modSp modNotes">
        <pc:chgData name="Lou Cash" userId="S::lou.cash@westminster-abbey.org::86be4a58-c22e-4e67-b9c9-cb87f0968146" providerId="AD" clId="Web-{7AA13645-25EC-570F-56F3-3D44AB67C68C}" dt="2022-10-14T18:23:49.451" v="0"/>
        <pc:sldMkLst>
          <pc:docMk/>
          <pc:sldMk cId="4213500498" sldId="341"/>
        </pc:sldMkLst>
        <pc:spChg chg="mod">
          <ac:chgData name="Lou Cash" userId="S::lou.cash@westminster-abbey.org::86be4a58-c22e-4e67-b9c9-cb87f0968146" providerId="AD" clId="Web-{7AA13645-25EC-570F-56F3-3D44AB67C68C}" dt="2022-10-14T18:23:49.451" v="0"/>
          <ac:spMkLst>
            <pc:docMk/>
            <pc:sldMk cId="4213500498" sldId="341"/>
            <ac:spMk id="8" creationId="{9DF1C1B0-F1BD-47BC-A23E-BFC4BDF8B584}"/>
          </ac:spMkLst>
        </pc:spChg>
      </pc:sldChg>
      <pc:sldChg chg="modNotes">
        <pc:chgData name="Lou Cash" userId="S::lou.cash@westminster-abbey.org::86be4a58-c22e-4e67-b9c9-cb87f0968146" providerId="AD" clId="Web-{7AA13645-25EC-570F-56F3-3D44AB67C68C}" dt="2022-10-14T18:23:49.451" v="0"/>
        <pc:sldMkLst>
          <pc:docMk/>
          <pc:sldMk cId="2256675108" sldId="342"/>
        </pc:sldMkLst>
      </pc:sldChg>
      <pc:sldMasterChg chg="modSp modSldLayout">
        <pc:chgData name="Lou Cash" userId="S::lou.cash@westminster-abbey.org::86be4a58-c22e-4e67-b9c9-cb87f0968146" providerId="AD" clId="Web-{7AA13645-25EC-570F-56F3-3D44AB67C68C}" dt="2022-10-14T18:23:49.451" v="0"/>
        <pc:sldMasterMkLst>
          <pc:docMk/>
          <pc:sldMasterMk cId="1945524690" sldId="2147483660"/>
        </pc:sldMasterMkLst>
        <pc:spChg chg="mod">
          <ac:chgData name="Lou Cash" userId="S::lou.cash@westminster-abbey.org::86be4a58-c22e-4e67-b9c9-cb87f0968146" providerId="AD" clId="Web-{7AA13645-25EC-570F-56F3-3D44AB67C68C}" dt="2022-10-14T18:23:49.451" v="0"/>
          <ac:spMkLst>
            <pc:docMk/>
            <pc:sldMasterMk cId="1945524690" sldId="2147483660"/>
            <ac:spMk id="5" creationId="{00000000-0000-0000-0000-000000000000}"/>
          </ac:spMkLst>
        </pc:spChg>
        <pc:sldLayoutChg chg="modSp">
          <pc:chgData name="Lou Cash" userId="S::lou.cash@westminster-abbey.org::86be4a58-c22e-4e67-b9c9-cb87f0968146" providerId="AD" clId="Web-{7AA13645-25EC-570F-56F3-3D44AB67C68C}" dt="2022-10-14T18:23:49.451" v="0"/>
          <pc:sldLayoutMkLst>
            <pc:docMk/>
            <pc:sldMasterMk cId="1945524690" sldId="2147483660"/>
            <pc:sldLayoutMk cId="2142036581" sldId="2147483661"/>
          </pc:sldLayoutMkLst>
          <pc:spChg chg="mod">
            <ac:chgData name="Lou Cash" userId="S::lou.cash@westminster-abbey.org::86be4a58-c22e-4e67-b9c9-cb87f0968146" providerId="AD" clId="Web-{7AA13645-25EC-570F-56F3-3D44AB67C68C}" dt="2022-10-14T18:23:49.451" v="0"/>
            <ac:spMkLst>
              <pc:docMk/>
              <pc:sldMasterMk cId="1945524690" sldId="2147483660"/>
              <pc:sldLayoutMk cId="2142036581" sldId="2147483661"/>
              <ac:spMk id="5" creationId="{00000000-0000-0000-0000-000000000000}"/>
            </ac:spMkLst>
          </pc:spChg>
        </pc:sldLayoutChg>
        <pc:sldLayoutChg chg="modSp">
          <pc:chgData name="Lou Cash" userId="S::lou.cash@westminster-abbey.org::86be4a58-c22e-4e67-b9c9-cb87f0968146" providerId="AD" clId="Web-{7AA13645-25EC-570F-56F3-3D44AB67C68C}" dt="2022-10-14T18:23:49.451" v="0"/>
          <pc:sldLayoutMkLst>
            <pc:docMk/>
            <pc:sldMasterMk cId="1945524690" sldId="2147483660"/>
            <pc:sldLayoutMk cId="1834571092" sldId="2147483662"/>
          </pc:sldLayoutMkLst>
          <pc:spChg chg="mod">
            <ac:chgData name="Lou Cash" userId="S::lou.cash@westminster-abbey.org::86be4a58-c22e-4e67-b9c9-cb87f0968146" providerId="AD" clId="Web-{7AA13645-25EC-570F-56F3-3D44AB67C68C}" dt="2022-10-14T18:23:49.451" v="0"/>
            <ac:spMkLst>
              <pc:docMk/>
              <pc:sldMasterMk cId="1945524690" sldId="2147483660"/>
              <pc:sldLayoutMk cId="1834571092" sldId="2147483662"/>
              <ac:spMk id="5" creationId="{00000000-0000-0000-0000-000000000000}"/>
            </ac:spMkLst>
          </pc:spChg>
        </pc:sldLayoutChg>
        <pc:sldLayoutChg chg="modSp">
          <pc:chgData name="Lou Cash" userId="S::lou.cash@westminster-abbey.org::86be4a58-c22e-4e67-b9c9-cb87f0968146" providerId="AD" clId="Web-{7AA13645-25EC-570F-56F3-3D44AB67C68C}" dt="2022-10-14T18:23:49.451" v="0"/>
          <pc:sldLayoutMkLst>
            <pc:docMk/>
            <pc:sldMasterMk cId="1945524690" sldId="2147483660"/>
            <pc:sldLayoutMk cId="3256247653" sldId="2147483664"/>
          </pc:sldLayoutMkLst>
          <pc:spChg chg="mod">
            <ac:chgData name="Lou Cash" userId="S::lou.cash@westminster-abbey.org::86be4a58-c22e-4e67-b9c9-cb87f0968146" providerId="AD" clId="Web-{7AA13645-25EC-570F-56F3-3D44AB67C68C}" dt="2022-10-14T18:23:49.451" v="0"/>
            <ac:spMkLst>
              <pc:docMk/>
              <pc:sldMasterMk cId="1945524690" sldId="2147483660"/>
              <pc:sldLayoutMk cId="3256247653" sldId="2147483664"/>
              <ac:spMk id="6" creationId="{00000000-0000-0000-0000-000000000000}"/>
            </ac:spMkLst>
          </pc:spChg>
        </pc:sldLayoutChg>
        <pc:sldLayoutChg chg="modSp">
          <pc:chgData name="Lou Cash" userId="S::lou.cash@westminster-abbey.org::86be4a58-c22e-4e67-b9c9-cb87f0968146" providerId="AD" clId="Web-{7AA13645-25EC-570F-56F3-3D44AB67C68C}" dt="2022-10-14T18:23:49.451" v="0"/>
          <pc:sldLayoutMkLst>
            <pc:docMk/>
            <pc:sldMasterMk cId="1945524690" sldId="2147483660"/>
            <pc:sldLayoutMk cId="3457749315" sldId="2147483665"/>
          </pc:sldLayoutMkLst>
          <pc:spChg chg="mod">
            <ac:chgData name="Lou Cash" userId="S::lou.cash@westminster-abbey.org::86be4a58-c22e-4e67-b9c9-cb87f0968146" providerId="AD" clId="Web-{7AA13645-25EC-570F-56F3-3D44AB67C68C}" dt="2022-10-14T18:23:49.451" v="0"/>
            <ac:spMkLst>
              <pc:docMk/>
              <pc:sldMasterMk cId="1945524690" sldId="2147483660"/>
              <pc:sldLayoutMk cId="3457749315" sldId="2147483665"/>
              <ac:spMk id="5" creationId="{00000000-0000-0000-0000-000000000000}"/>
            </ac:spMkLst>
          </pc:spChg>
        </pc:sldLayoutChg>
        <pc:sldLayoutChg chg="modSp">
          <pc:chgData name="Lou Cash" userId="S::lou.cash@westminster-abbey.org::86be4a58-c22e-4e67-b9c9-cb87f0968146" providerId="AD" clId="Web-{7AA13645-25EC-570F-56F3-3D44AB67C68C}" dt="2022-10-14T18:23:49.451" v="0"/>
          <pc:sldLayoutMkLst>
            <pc:docMk/>
            <pc:sldMasterMk cId="1945524690" sldId="2147483660"/>
            <pc:sldLayoutMk cId="1870469456" sldId="2147483666"/>
          </pc:sldLayoutMkLst>
          <pc:spChg chg="mod">
            <ac:chgData name="Lou Cash" userId="S::lou.cash@westminster-abbey.org::86be4a58-c22e-4e67-b9c9-cb87f0968146" providerId="AD" clId="Web-{7AA13645-25EC-570F-56F3-3D44AB67C68C}" dt="2022-10-14T18:23:49.451" v="0"/>
            <ac:spMkLst>
              <pc:docMk/>
              <pc:sldMasterMk cId="1945524690" sldId="2147483660"/>
              <pc:sldLayoutMk cId="1870469456" sldId="2147483666"/>
              <ac:spMk id="6" creationId="{00000000-0000-0000-0000-000000000000}"/>
            </ac:spMkLst>
          </pc:spChg>
        </pc:sldLayoutChg>
        <pc:sldLayoutChg chg="modSp">
          <pc:chgData name="Lou Cash" userId="S::lou.cash@westminster-abbey.org::86be4a58-c22e-4e67-b9c9-cb87f0968146" providerId="AD" clId="Web-{7AA13645-25EC-570F-56F3-3D44AB67C68C}" dt="2022-10-14T18:23:49.451" v="0"/>
          <pc:sldLayoutMkLst>
            <pc:docMk/>
            <pc:sldMasterMk cId="1945524690" sldId="2147483660"/>
            <pc:sldLayoutMk cId="3066869176" sldId="2147483667"/>
          </pc:sldLayoutMkLst>
          <pc:spChg chg="mod">
            <ac:chgData name="Lou Cash" userId="S::lou.cash@westminster-abbey.org::86be4a58-c22e-4e67-b9c9-cb87f0968146" providerId="AD" clId="Web-{7AA13645-25EC-570F-56F3-3D44AB67C68C}" dt="2022-10-14T18:23:49.451" v="0"/>
            <ac:spMkLst>
              <pc:docMk/>
              <pc:sldMasterMk cId="1945524690" sldId="2147483660"/>
              <pc:sldLayoutMk cId="3066869176" sldId="2147483667"/>
              <ac:spMk id="5" creationId="{00000000-0000-0000-0000-000000000000}"/>
            </ac:spMkLst>
          </pc:spChg>
        </pc:sldLayoutChg>
        <pc:sldLayoutChg chg="modSp">
          <pc:chgData name="Lou Cash" userId="S::lou.cash@westminster-abbey.org::86be4a58-c22e-4e67-b9c9-cb87f0968146" providerId="AD" clId="Web-{7AA13645-25EC-570F-56F3-3D44AB67C68C}" dt="2022-10-14T18:23:49.451" v="0"/>
          <pc:sldLayoutMkLst>
            <pc:docMk/>
            <pc:sldMasterMk cId="1945524690" sldId="2147483660"/>
            <pc:sldLayoutMk cId="1406635317" sldId="2147483668"/>
          </pc:sldLayoutMkLst>
          <pc:spChg chg="mod">
            <ac:chgData name="Lou Cash" userId="S::lou.cash@westminster-abbey.org::86be4a58-c22e-4e67-b9c9-cb87f0968146" providerId="AD" clId="Web-{7AA13645-25EC-570F-56F3-3D44AB67C68C}" dt="2022-10-14T18:23:49.451" v="0"/>
            <ac:spMkLst>
              <pc:docMk/>
              <pc:sldMasterMk cId="1945524690" sldId="2147483660"/>
              <pc:sldLayoutMk cId="1406635317" sldId="2147483668"/>
              <ac:spMk id="5" creationId="{00000000-0000-0000-0000-000000000000}"/>
            </ac:spMkLst>
          </pc:spChg>
        </pc:sldLayoutChg>
        <pc:sldLayoutChg chg="modSp">
          <pc:chgData name="Lou Cash" userId="S::lou.cash@westminster-abbey.org::86be4a58-c22e-4e67-b9c9-cb87f0968146" providerId="AD" clId="Web-{7AA13645-25EC-570F-56F3-3D44AB67C68C}" dt="2022-10-14T18:23:49.451" v="0"/>
          <pc:sldLayoutMkLst>
            <pc:docMk/>
            <pc:sldMasterMk cId="1945524690" sldId="2147483660"/>
            <pc:sldLayoutMk cId="1574658343" sldId="2147483669"/>
          </pc:sldLayoutMkLst>
          <pc:spChg chg="mod">
            <ac:chgData name="Lou Cash" userId="S::lou.cash@westminster-abbey.org::86be4a58-c22e-4e67-b9c9-cb87f0968146" providerId="AD" clId="Web-{7AA13645-25EC-570F-56F3-3D44AB67C68C}" dt="2022-10-14T18:23:49.451" v="0"/>
            <ac:spMkLst>
              <pc:docMk/>
              <pc:sldMasterMk cId="1945524690" sldId="2147483660"/>
              <pc:sldLayoutMk cId="1574658343" sldId="2147483669"/>
              <ac:spMk id="5" creationId="{00000000-0000-0000-0000-000000000000}"/>
            </ac:spMkLst>
          </pc:spChg>
        </pc:sldLayoutChg>
        <pc:sldLayoutChg chg="modSp">
          <pc:chgData name="Lou Cash" userId="S::lou.cash@westminster-abbey.org::86be4a58-c22e-4e67-b9c9-cb87f0968146" providerId="AD" clId="Web-{7AA13645-25EC-570F-56F3-3D44AB67C68C}" dt="2022-10-14T18:23:49.451" v="0"/>
          <pc:sldLayoutMkLst>
            <pc:docMk/>
            <pc:sldMasterMk cId="1945524690" sldId="2147483660"/>
            <pc:sldLayoutMk cId="637377977" sldId="2147483670"/>
          </pc:sldLayoutMkLst>
          <pc:spChg chg="mod">
            <ac:chgData name="Lou Cash" userId="S::lou.cash@westminster-abbey.org::86be4a58-c22e-4e67-b9c9-cb87f0968146" providerId="AD" clId="Web-{7AA13645-25EC-570F-56F3-3D44AB67C68C}" dt="2022-10-14T18:23:49.451" v="0"/>
            <ac:spMkLst>
              <pc:docMk/>
              <pc:sldMasterMk cId="1945524690" sldId="2147483660"/>
              <pc:sldLayoutMk cId="637377977" sldId="2147483670"/>
              <ac:spMk id="5" creationId="{00000000-0000-0000-0000-000000000000}"/>
            </ac:spMkLst>
          </pc:spChg>
        </pc:sldLayoutChg>
        <pc:sldLayoutChg chg="modSp">
          <pc:chgData name="Lou Cash" userId="S::lou.cash@westminster-abbey.org::86be4a58-c22e-4e67-b9c9-cb87f0968146" providerId="AD" clId="Web-{7AA13645-25EC-570F-56F3-3D44AB67C68C}" dt="2022-10-14T18:23:49.451" v="0"/>
          <pc:sldLayoutMkLst>
            <pc:docMk/>
            <pc:sldMasterMk cId="1945524690" sldId="2147483660"/>
            <pc:sldLayoutMk cId="3436511976" sldId="2147483671"/>
          </pc:sldLayoutMkLst>
          <pc:spChg chg="mod">
            <ac:chgData name="Lou Cash" userId="S::lou.cash@westminster-abbey.org::86be4a58-c22e-4e67-b9c9-cb87f0968146" providerId="AD" clId="Web-{7AA13645-25EC-570F-56F3-3D44AB67C68C}" dt="2022-10-14T18:23:49.451" v="0"/>
            <ac:spMkLst>
              <pc:docMk/>
              <pc:sldMasterMk cId="1945524690" sldId="2147483660"/>
              <pc:sldLayoutMk cId="3436511976" sldId="2147483671"/>
              <ac:spMk id="5" creationId="{00000000-0000-0000-0000-000000000000}"/>
            </ac:spMkLst>
          </pc:spChg>
        </pc:sldLayoutChg>
        <pc:sldLayoutChg chg="modSp">
          <pc:chgData name="Lou Cash" userId="S::lou.cash@westminster-abbey.org::86be4a58-c22e-4e67-b9c9-cb87f0968146" providerId="AD" clId="Web-{7AA13645-25EC-570F-56F3-3D44AB67C68C}" dt="2022-10-14T18:23:49.451" v="0"/>
          <pc:sldLayoutMkLst>
            <pc:docMk/>
            <pc:sldMasterMk cId="1945524690" sldId="2147483660"/>
            <pc:sldLayoutMk cId="431773850" sldId="2147483672"/>
          </pc:sldLayoutMkLst>
          <pc:spChg chg="mod">
            <ac:chgData name="Lou Cash" userId="S::lou.cash@westminster-abbey.org::86be4a58-c22e-4e67-b9c9-cb87f0968146" providerId="AD" clId="Web-{7AA13645-25EC-570F-56F3-3D44AB67C68C}" dt="2022-10-14T18:23:49.451" v="0"/>
            <ac:spMkLst>
              <pc:docMk/>
              <pc:sldMasterMk cId="1945524690" sldId="2147483660"/>
              <pc:sldLayoutMk cId="431773850" sldId="2147483672"/>
              <ac:spMk id="6" creationId="{00000000-0000-0000-0000-000000000000}"/>
            </ac:spMkLst>
          </pc:spChg>
        </pc:sldLayoutChg>
        <pc:sldLayoutChg chg="modSp">
          <pc:chgData name="Lou Cash" userId="S::lou.cash@westminster-abbey.org::86be4a58-c22e-4e67-b9c9-cb87f0968146" providerId="AD" clId="Web-{7AA13645-25EC-570F-56F3-3D44AB67C68C}" dt="2022-10-14T18:23:49.451" v="0"/>
          <pc:sldLayoutMkLst>
            <pc:docMk/>
            <pc:sldMasterMk cId="1945524690" sldId="2147483660"/>
            <pc:sldLayoutMk cId="2970899877" sldId="2147483673"/>
          </pc:sldLayoutMkLst>
          <pc:spChg chg="mod">
            <ac:chgData name="Lou Cash" userId="S::lou.cash@westminster-abbey.org::86be4a58-c22e-4e67-b9c9-cb87f0968146" providerId="AD" clId="Web-{7AA13645-25EC-570F-56F3-3D44AB67C68C}" dt="2022-10-14T18:23:49.451" v="0"/>
            <ac:spMkLst>
              <pc:docMk/>
              <pc:sldMasterMk cId="1945524690" sldId="2147483660"/>
              <pc:sldLayoutMk cId="2970899877" sldId="2147483673"/>
              <ac:spMk id="5" creationId="{00000000-0000-0000-0000-000000000000}"/>
            </ac:spMkLst>
          </pc:spChg>
        </pc:sldLayoutChg>
        <pc:sldLayoutChg chg="modSp">
          <pc:chgData name="Lou Cash" userId="S::lou.cash@westminster-abbey.org::86be4a58-c22e-4e67-b9c9-cb87f0968146" providerId="AD" clId="Web-{7AA13645-25EC-570F-56F3-3D44AB67C68C}" dt="2022-10-14T18:23:49.451" v="0"/>
          <pc:sldLayoutMkLst>
            <pc:docMk/>
            <pc:sldMasterMk cId="1945524690" sldId="2147483660"/>
            <pc:sldLayoutMk cId="4025541676" sldId="2147483674"/>
          </pc:sldLayoutMkLst>
          <pc:spChg chg="mod">
            <ac:chgData name="Lou Cash" userId="S::lou.cash@westminster-abbey.org::86be4a58-c22e-4e67-b9c9-cb87f0968146" providerId="AD" clId="Web-{7AA13645-25EC-570F-56F3-3D44AB67C68C}" dt="2022-10-14T18:23:49.451" v="0"/>
            <ac:spMkLst>
              <pc:docMk/>
              <pc:sldMasterMk cId="1945524690" sldId="2147483660"/>
              <pc:sldLayoutMk cId="4025541676" sldId="2147483674"/>
              <ac:spMk id="5" creationId="{00000000-0000-0000-0000-000000000000}"/>
            </ac:spMkLst>
          </pc:spChg>
        </pc:sldLayoutChg>
      </pc:sldMasterChg>
    </pc:docChg>
  </pc:docChgLst>
  <pc:docChgLst>
    <pc:chgData name="Lou Cash" userId="S::lou.cash@westminster-abbey.org::86be4a58-c22e-4e67-b9c9-cb87f0968146" providerId="AD" clId="Web-{54129BE5-1C22-83E9-163D-D504693BBF7F}"/>
    <pc:docChg chg="modSld sldOrd">
      <pc:chgData name="Lou Cash" userId="S::lou.cash@westminster-abbey.org::86be4a58-c22e-4e67-b9c9-cb87f0968146" providerId="AD" clId="Web-{54129BE5-1C22-83E9-163D-D504693BBF7F}" dt="2021-12-02T15:02:06.140" v="8" actId="20577"/>
      <pc:docMkLst>
        <pc:docMk/>
      </pc:docMkLst>
      <pc:sldChg chg="modSp ord">
        <pc:chgData name="Lou Cash" userId="S::lou.cash@westminster-abbey.org::86be4a58-c22e-4e67-b9c9-cb87f0968146" providerId="AD" clId="Web-{54129BE5-1C22-83E9-163D-D504693BBF7F}" dt="2021-12-02T15:02:06.140" v="8" actId="20577"/>
        <pc:sldMkLst>
          <pc:docMk/>
          <pc:sldMk cId="927207849" sldId="316"/>
        </pc:sldMkLst>
        <pc:spChg chg="mod">
          <ac:chgData name="Lou Cash" userId="S::lou.cash@westminster-abbey.org::86be4a58-c22e-4e67-b9c9-cb87f0968146" providerId="AD" clId="Web-{54129BE5-1C22-83E9-163D-D504693BBF7F}" dt="2021-12-02T15:02:06.140" v="8" actId="20577"/>
          <ac:spMkLst>
            <pc:docMk/>
            <pc:sldMk cId="927207849" sldId="316"/>
            <ac:spMk id="11" creationId="{9DC6E8CD-F385-1742-8A3A-93E1A6C062F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19/06/2023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churchofengland.org/our-faith/going-church/lords-prayer"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westminster-abbey.org/worship-music/services-times"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westminster-abbey.org/learning/virtual-tours"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Notes for teachers:</a:t>
            </a:r>
          </a:p>
          <a:p>
            <a:r>
              <a:rPr lang="en-US" dirty="0">
                <a:cs typeface="Calibri"/>
              </a:rPr>
              <a:t>Point out the key areas of the Abbey labelled on the plan. It is not necessary to go into further detail here as pupils will revisit this during the main activity of this resource. </a:t>
            </a:r>
          </a:p>
          <a:p>
            <a:endParaRPr lang="en-US" dirty="0">
              <a:cs typeface="Calibri"/>
            </a:endParaRPr>
          </a:p>
          <a:p>
            <a:r>
              <a:rPr lang="en-US" dirty="0">
                <a:cs typeface="Calibri"/>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p:txBody>
      </p:sp>
      <p:sp>
        <p:nvSpPr>
          <p:cNvPr id="4" name="Slide Number Placeholder 3"/>
          <p:cNvSpPr>
            <a:spLocks noGrp="1"/>
          </p:cNvSpPr>
          <p:nvPr>
            <p:ph type="sldNum" sz="quarter" idx="5"/>
          </p:nvPr>
        </p:nvSpPr>
        <p:spPr/>
        <p:txBody>
          <a:bodyPr/>
          <a:lstStyle/>
          <a:p>
            <a:fld id="{2AF03554-603D-4342-AA6E-65A2430FDE8A}" type="slidenum">
              <a:rPr lang="en-US"/>
              <a:t>10</a:t>
            </a:fld>
            <a:endParaRPr lang="en-US"/>
          </a:p>
        </p:txBody>
      </p:sp>
    </p:spTree>
    <p:extLst>
      <p:ext uri="{BB962C8B-B14F-4D97-AF65-F5344CB8AC3E}">
        <p14:creationId xmlns:p14="http://schemas.microsoft.com/office/powerpoint/2010/main" val="42753243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for teachers:</a:t>
            </a:r>
          </a:p>
          <a:p>
            <a:r>
              <a:rPr lang="en-US" dirty="0">
                <a:cs typeface="Calibri"/>
              </a:rPr>
              <a:t>Whole class activity, collect a list of pupils' suggestions on the board. Examples might include: The Lord's Prayer, giving thanks or saying grace before meals, personal prayers said before bed.</a:t>
            </a:r>
          </a:p>
          <a:p>
            <a:endParaRPr lang="en-US" dirty="0">
              <a:cs typeface="Calibri"/>
            </a:endParaRPr>
          </a:p>
          <a:p>
            <a:r>
              <a:rPr lang="en-US" dirty="0">
                <a:cs typeface="Calibri"/>
              </a:rPr>
              <a:t>Images: </a:t>
            </a:r>
          </a:p>
          <a:p>
            <a:r>
              <a:rPr lang="en-US" dirty="0">
                <a:cs typeface="Calibri"/>
              </a:rPr>
              <a:t>People praying alone – Image by </a:t>
            </a:r>
            <a:r>
              <a:rPr lang="en-US" dirty="0" err="1">
                <a:cs typeface="Calibri"/>
              </a:rPr>
              <a:t>Pexels</a:t>
            </a:r>
            <a:r>
              <a:rPr lang="en-US" dirty="0">
                <a:cs typeface="Calibri"/>
              </a:rPr>
              <a:t> from </a:t>
            </a:r>
            <a:r>
              <a:rPr lang="en-US" dirty="0" err="1">
                <a:cs typeface="Calibri"/>
              </a:rPr>
              <a:t>Pixabay</a:t>
            </a:r>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Congregation - </a:t>
            </a:r>
            <a:r>
              <a:rPr lang="en-US" dirty="0"/>
              <a:t>©2023 Dean</a:t>
            </a:r>
            <a:r>
              <a:rPr lang="en-US" baseline="0" dirty="0"/>
              <a:t> &amp; Chapter of Westminster</a:t>
            </a:r>
          </a:p>
        </p:txBody>
      </p:sp>
      <p:sp>
        <p:nvSpPr>
          <p:cNvPr id="4" name="Slide Number Placeholder 3"/>
          <p:cNvSpPr>
            <a:spLocks noGrp="1"/>
          </p:cNvSpPr>
          <p:nvPr>
            <p:ph type="sldNum" sz="quarter" idx="5"/>
          </p:nvPr>
        </p:nvSpPr>
        <p:spPr/>
        <p:txBody>
          <a:bodyPr/>
          <a:lstStyle/>
          <a:p>
            <a:fld id="{2AF03554-603D-4342-AA6E-65A2430FDE8A}" type="slidenum">
              <a:rPr lang="en-US"/>
              <a:t>11</a:t>
            </a:fld>
            <a:endParaRPr lang="en-US"/>
          </a:p>
        </p:txBody>
      </p:sp>
    </p:spTree>
    <p:extLst>
      <p:ext uri="{BB962C8B-B14F-4D97-AF65-F5344CB8AC3E}">
        <p14:creationId xmlns:p14="http://schemas.microsoft.com/office/powerpoint/2010/main" val="12266845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dirty="0"/>
          </a:p>
        </p:txBody>
      </p:sp>
      <p:sp>
        <p:nvSpPr>
          <p:cNvPr id="4" name="Slide Number Placeholder 3"/>
          <p:cNvSpPr>
            <a:spLocks noGrp="1"/>
          </p:cNvSpPr>
          <p:nvPr>
            <p:ph type="sldNum" sz="quarter" idx="10"/>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266716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The</a:t>
            </a:r>
            <a:r>
              <a:rPr lang="en-US" baseline="0" dirty="0">
                <a:cs typeface="Calibri"/>
              </a:rPr>
              <a:t> Lord’s Prayer: </a:t>
            </a:r>
            <a:r>
              <a:rPr lang="en-US" dirty="0">
                <a:hlinkClick r:id="rId3"/>
              </a:rPr>
              <a:t>https://www.churchofengland.org/our-faith/going-church/lords-prayer</a:t>
            </a:r>
            <a:endParaRPr lang="en-US" dirty="0"/>
          </a:p>
          <a:p>
            <a:endParaRPr lang="en-US" dirty="0">
              <a:cs typeface="Calibri"/>
            </a:endParaRPr>
          </a:p>
          <a:p>
            <a:r>
              <a:rPr lang="en-US" dirty="0">
                <a:cs typeface="Calibri"/>
              </a:rPr>
              <a:t>Direction for teachers:</a:t>
            </a:r>
          </a:p>
          <a:p>
            <a:r>
              <a:rPr lang="en-US" dirty="0">
                <a:cs typeface="Calibri"/>
              </a:rPr>
              <a:t>Use the slide to familiarise/re-familiarise pupils with The Lord's Prayer.</a:t>
            </a:r>
          </a:p>
          <a:p>
            <a:endParaRPr lang="en-US" dirty="0">
              <a:cs typeface="Calibri"/>
            </a:endParaRPr>
          </a:p>
          <a:p>
            <a:r>
              <a:rPr lang="en-US" dirty="0">
                <a:cs typeface="Calibri"/>
              </a:rPr>
              <a:t>Notes for teachers:</a:t>
            </a:r>
          </a:p>
          <a:p>
            <a:r>
              <a:rPr lang="en-US" dirty="0">
                <a:cs typeface="Calibri"/>
              </a:rPr>
              <a:t>Further information and a video relating to The Lord's Prayer can be found on the Church of England website </a:t>
            </a:r>
            <a:r>
              <a:rPr lang="en-US" dirty="0">
                <a:hlinkClick r:id="rId3"/>
              </a:rPr>
              <a:t>https://www.churchofengland.org/our-faith/going-church/lords-prayer</a:t>
            </a:r>
            <a:r>
              <a:rPr lang="en-US" dirty="0"/>
              <a:t>. </a:t>
            </a:r>
          </a:p>
          <a:p>
            <a:endParaRPr lang="en-US" dirty="0"/>
          </a:p>
          <a:p>
            <a:r>
              <a:rPr lang="en-US" b="0" dirty="0"/>
              <a:t>Image: </a:t>
            </a:r>
          </a:p>
          <a:p>
            <a:r>
              <a:rPr lang="en-US" b="0" dirty="0"/>
              <a:t>Wavebreakmedia/Shutterstock.com</a:t>
            </a:r>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20915089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to teachers:</a:t>
            </a:r>
          </a:p>
          <a:p>
            <a:r>
              <a:rPr lang="en-US" dirty="0">
                <a:cs typeface="Calibri"/>
              </a:rPr>
              <a:t>Information slide</a:t>
            </a:r>
          </a:p>
          <a:p>
            <a:endParaRPr lang="en-US" dirty="0">
              <a:cs typeface="Calibri"/>
            </a:endParaRPr>
          </a:p>
          <a:p>
            <a:r>
              <a:rPr lang="en-US" dirty="0">
                <a:cs typeface="Calibri"/>
              </a:rPr>
              <a:t>Notes to teachers: </a:t>
            </a:r>
            <a:endParaRPr lang="en-US" dirty="0"/>
          </a:p>
          <a:p>
            <a:r>
              <a:rPr lang="en-US" dirty="0">
                <a:cs typeface="Calibri"/>
              </a:rPr>
              <a:t>Your pupils may already be familiar with the Holy Communion service. If this is the case, use this slide to check and refresh their knowledge.</a:t>
            </a:r>
          </a:p>
          <a:p>
            <a:endParaRPr lang="en-US" dirty="0">
              <a:cs typeface="Calibri"/>
            </a:endParaRPr>
          </a:p>
          <a:p>
            <a:r>
              <a:rPr lang="en-US"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p>
        </p:txBody>
      </p:sp>
      <p:sp>
        <p:nvSpPr>
          <p:cNvPr id="4" name="Slide Number Placeholder 3"/>
          <p:cNvSpPr>
            <a:spLocks noGrp="1"/>
          </p:cNvSpPr>
          <p:nvPr>
            <p:ph type="sldNum" sz="quarter" idx="5"/>
          </p:nvPr>
        </p:nvSpPr>
        <p:spPr/>
        <p:txBody>
          <a:bodyPr/>
          <a:lstStyle/>
          <a:p>
            <a:fld id="{2AF03554-603D-4342-AA6E-65A2430FDE8A}" type="slidenum">
              <a:rPr lang="en-US"/>
              <a:t>14</a:t>
            </a:fld>
            <a:endParaRPr lang="en-US"/>
          </a:p>
        </p:txBody>
      </p:sp>
    </p:spTree>
    <p:extLst>
      <p:ext uri="{BB962C8B-B14F-4D97-AF65-F5344CB8AC3E}">
        <p14:creationId xmlns:p14="http://schemas.microsoft.com/office/powerpoint/2010/main" val="14424134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to teachers: </a:t>
            </a:r>
            <a:endParaRPr lang="en-US" dirty="0"/>
          </a:p>
          <a:p>
            <a:r>
              <a:rPr lang="en-GB" dirty="0"/>
              <a:t>The painting behind the High Altar at Westminster Abbey is of the Last Supper. At the Last Supper Jesus asked his disciples to perform the Eucharist  'in remembrance of me'.  </a:t>
            </a:r>
          </a:p>
          <a:p>
            <a:endParaRPr lang="en-US" dirty="0">
              <a:cs typeface="Calibri" panose="020F0502020204030204"/>
            </a:endParaRPr>
          </a:p>
          <a:p>
            <a:r>
              <a:rPr lang="en-US"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p>
        </p:txBody>
      </p:sp>
      <p:sp>
        <p:nvSpPr>
          <p:cNvPr id="4" name="Slide Number Placeholder 3"/>
          <p:cNvSpPr>
            <a:spLocks noGrp="1"/>
          </p:cNvSpPr>
          <p:nvPr>
            <p:ph type="sldNum" sz="quarter" idx="5"/>
          </p:nvPr>
        </p:nvSpPr>
        <p:spPr/>
        <p:txBody>
          <a:bodyPr/>
          <a:lstStyle/>
          <a:p>
            <a:fld id="{2AF03554-603D-4342-AA6E-65A2430FDE8A}" type="slidenum">
              <a:rPr lang="en-US"/>
              <a:t>15</a:t>
            </a:fld>
            <a:endParaRPr lang="en-US"/>
          </a:p>
        </p:txBody>
      </p:sp>
    </p:spTree>
    <p:extLst>
      <p:ext uri="{BB962C8B-B14F-4D97-AF65-F5344CB8AC3E}">
        <p14:creationId xmlns:p14="http://schemas.microsoft.com/office/powerpoint/2010/main" val="37468702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for teachers: </a:t>
            </a:r>
          </a:p>
          <a:p>
            <a:endParaRPr lang="en-US" dirty="0">
              <a:cs typeface="Calibri"/>
            </a:endParaRPr>
          </a:p>
          <a:p>
            <a:r>
              <a:rPr lang="en-US" dirty="0">
                <a:cs typeface="Calibri"/>
              </a:rPr>
              <a:t>This is a 3 part activity designed to extend pupils' understanding of worship at Westminster Abbey and in other Anglican churches.</a:t>
            </a:r>
            <a:endParaRPr lang="en-US" dirty="0"/>
          </a:p>
          <a:p>
            <a:r>
              <a:rPr lang="en-US" dirty="0">
                <a:cs typeface="Calibri"/>
              </a:rPr>
              <a:t>Part 1 is on this slide with answers following on slide 15. Part 2 and answers are on slides 16 and 17. Part 3 and answers are on slides 18 and 19.</a:t>
            </a:r>
          </a:p>
          <a:p>
            <a:endParaRPr lang="en-US" dirty="0">
              <a:cs typeface="Calibri"/>
            </a:endParaRPr>
          </a:p>
          <a:p>
            <a:r>
              <a:rPr lang="en-US" dirty="0">
                <a:cs typeface="Calibri"/>
              </a:rPr>
              <a:t>In part 1 of this activity pupils match the word (1-6) to its picture (A-F) on this slide. In part 2 they then have to match these with the definitions given on the activity sheet on slide 16. They write each name against the correct definition in first column of the activity sheet. In part 3 they then have to locate each item within a plan of the Abbey.</a:t>
            </a:r>
            <a:endParaRPr lang="en-US" dirty="0"/>
          </a:p>
          <a:p>
            <a:endParaRPr lang="en-US" dirty="0"/>
          </a:p>
          <a:p>
            <a:r>
              <a:rPr lang="en-US" dirty="0"/>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High Altar</a:t>
            </a:r>
            <a:r>
              <a:rPr lang="en-US" baseline="0" dirty="0"/>
              <a:t> – </a:t>
            </a:r>
            <a:r>
              <a:rPr lang="en-US" dirty="0"/>
              <a:t>©2023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Pulpit – </a:t>
            </a:r>
            <a:r>
              <a:rPr lang="en-US" dirty="0"/>
              <a:t>©2023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Lectern – </a:t>
            </a:r>
            <a:r>
              <a:rPr lang="en-US" dirty="0"/>
              <a:t>©2023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Quire – </a:t>
            </a:r>
            <a:r>
              <a:rPr lang="en-US" dirty="0"/>
              <a:t>©2023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Candles and cross – </a:t>
            </a:r>
            <a:r>
              <a:rPr lang="en-US" dirty="0"/>
              <a:t>©2023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Prayer book (Book of Common Prayer) – </a:t>
            </a:r>
            <a:r>
              <a:rPr lang="en-US" dirty="0"/>
              <a:t>©2023 Dean</a:t>
            </a:r>
            <a:r>
              <a:rPr lang="en-US" baseline="0" dirty="0"/>
              <a:t> &amp; Chapter of Westminster</a:t>
            </a:r>
            <a:endParaRPr lang="en-GB" dirty="0"/>
          </a:p>
        </p:txBody>
      </p:sp>
      <p:sp>
        <p:nvSpPr>
          <p:cNvPr id="4" name="Slide Number Placeholder 3"/>
          <p:cNvSpPr>
            <a:spLocks noGrp="1"/>
          </p:cNvSpPr>
          <p:nvPr>
            <p:ph type="sldNum" sz="quarter" idx="5"/>
          </p:nvPr>
        </p:nvSpPr>
        <p:spPr/>
        <p:txBody>
          <a:bodyPr/>
          <a:lstStyle/>
          <a:p>
            <a:fld id="{2AF03554-603D-4342-AA6E-65A2430FDE8A}" type="slidenum">
              <a:rPr lang="en-US"/>
              <a:t>16</a:t>
            </a:fld>
            <a:endParaRPr lang="en-US"/>
          </a:p>
        </p:txBody>
      </p:sp>
    </p:spTree>
    <p:extLst>
      <p:ext uri="{BB962C8B-B14F-4D97-AF65-F5344CB8AC3E}">
        <p14:creationId xmlns:p14="http://schemas.microsoft.com/office/powerpoint/2010/main" val="39488478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High Altar</a:t>
            </a:r>
            <a:r>
              <a:rPr lang="en-US" baseline="0" dirty="0"/>
              <a:t> – </a:t>
            </a:r>
            <a:r>
              <a:rPr lang="en-US" dirty="0"/>
              <a:t>©2023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Pulpit – </a:t>
            </a:r>
            <a:r>
              <a:rPr lang="en-US" dirty="0"/>
              <a:t>©2023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Lectern – </a:t>
            </a:r>
            <a:r>
              <a:rPr lang="en-US" dirty="0"/>
              <a:t>©2023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Quire – </a:t>
            </a:r>
            <a:r>
              <a:rPr lang="en-US" dirty="0"/>
              <a:t>©2023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Candles and cross – </a:t>
            </a:r>
            <a:r>
              <a:rPr lang="en-US" dirty="0"/>
              <a:t>©2023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Prayer book (Book of Common Prayer) – </a:t>
            </a:r>
            <a:r>
              <a:rPr lang="en-US" dirty="0"/>
              <a:t>©2023 Dean</a:t>
            </a:r>
            <a:r>
              <a:rPr lang="en-US" baseline="0" dirty="0"/>
              <a:t> &amp; Chapter of Westminster</a:t>
            </a:r>
            <a:endParaRPr lang="en-GB" dirty="0"/>
          </a:p>
        </p:txBody>
      </p:sp>
      <p:sp>
        <p:nvSpPr>
          <p:cNvPr id="4" name="Slide Number Placeholder 3"/>
          <p:cNvSpPr>
            <a:spLocks noGrp="1"/>
          </p:cNvSpPr>
          <p:nvPr>
            <p:ph type="sldNum" sz="quarter" idx="5"/>
          </p:nvPr>
        </p:nvSpPr>
        <p:spPr/>
        <p:txBody>
          <a:bodyPr/>
          <a:lstStyle/>
          <a:p>
            <a:fld id="{2AF03554-603D-4342-AA6E-65A2430FDE8A}" type="slidenum">
              <a:rPr lang="en-US"/>
              <a:t>17</a:t>
            </a:fld>
            <a:endParaRPr lang="en-US"/>
          </a:p>
        </p:txBody>
      </p:sp>
    </p:spTree>
    <p:extLst>
      <p:ext uri="{BB962C8B-B14F-4D97-AF65-F5344CB8AC3E}">
        <p14:creationId xmlns:p14="http://schemas.microsoft.com/office/powerpoint/2010/main" val="4666004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to teachers:</a:t>
            </a:r>
            <a:endParaRPr lang="en-US" dirty="0"/>
          </a:p>
          <a:p>
            <a:r>
              <a:rPr lang="en-US" dirty="0">
                <a:cs typeface="Calibri"/>
              </a:rPr>
              <a:t>Pupils should use the clues to help them locate the items on the plan of the Abbey.</a:t>
            </a:r>
            <a:endParaRPr lang="en-US" dirty="0"/>
          </a:p>
        </p:txBody>
      </p:sp>
      <p:sp>
        <p:nvSpPr>
          <p:cNvPr id="4" name="Slide Number Placeholder 3"/>
          <p:cNvSpPr>
            <a:spLocks noGrp="1"/>
          </p:cNvSpPr>
          <p:nvPr>
            <p:ph type="sldNum" sz="quarter" idx="5"/>
          </p:nvPr>
        </p:nvSpPr>
        <p:spPr/>
        <p:txBody>
          <a:bodyPr/>
          <a:lstStyle/>
          <a:p>
            <a:fld id="{2AF03554-603D-4342-AA6E-65A2430FDE8A}" type="slidenum">
              <a:rPr lang="en-US"/>
              <a:t>18</a:t>
            </a:fld>
            <a:endParaRPr lang="en-US"/>
          </a:p>
        </p:txBody>
      </p:sp>
    </p:spTree>
    <p:extLst>
      <p:ext uri="{BB962C8B-B14F-4D97-AF65-F5344CB8AC3E}">
        <p14:creationId xmlns:p14="http://schemas.microsoft.com/office/powerpoint/2010/main" val="3209155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to teachers:</a:t>
            </a:r>
            <a:endParaRPr lang="en-US" dirty="0"/>
          </a:p>
          <a:p>
            <a:r>
              <a:rPr lang="en-US" dirty="0">
                <a:cs typeface="Calibri"/>
              </a:rPr>
              <a:t>Pupils should use the clues to help them locate the items on the plan of the Abbey.</a:t>
            </a:r>
            <a:endParaRPr lang="en-US" dirty="0"/>
          </a:p>
        </p:txBody>
      </p:sp>
      <p:sp>
        <p:nvSpPr>
          <p:cNvPr id="4" name="Slide Number Placeholder 3"/>
          <p:cNvSpPr>
            <a:spLocks noGrp="1"/>
          </p:cNvSpPr>
          <p:nvPr>
            <p:ph type="sldNum" sz="quarter" idx="5"/>
          </p:nvPr>
        </p:nvSpPr>
        <p:spPr/>
        <p:txBody>
          <a:bodyPr/>
          <a:lstStyle/>
          <a:p>
            <a:fld id="{2AF03554-603D-4342-AA6E-65A2430FDE8A}" type="slidenum">
              <a:rPr lang="en-US"/>
              <a:t>19</a:t>
            </a:fld>
            <a:endParaRPr lang="en-US"/>
          </a:p>
        </p:txBody>
      </p:sp>
    </p:spTree>
    <p:extLst>
      <p:ext uri="{BB962C8B-B14F-4D97-AF65-F5344CB8AC3E}">
        <p14:creationId xmlns:p14="http://schemas.microsoft.com/office/powerpoint/2010/main" val="737085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2AF03554-603D-4342-AA6E-65A2430FDE8A}" type="slidenum">
              <a:rPr lang="en-US"/>
              <a:t>20</a:t>
            </a:fld>
            <a:endParaRPr lang="en-US"/>
          </a:p>
        </p:txBody>
      </p:sp>
    </p:spTree>
    <p:extLst>
      <p:ext uri="{BB962C8B-B14F-4D97-AF65-F5344CB8AC3E}">
        <p14:creationId xmlns:p14="http://schemas.microsoft.com/office/powerpoint/2010/main" val="15237973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2AF03554-603D-4342-AA6E-65A2430FDE8A}" type="slidenum">
              <a:rPr lang="en-US"/>
              <a:t>21</a:t>
            </a:fld>
            <a:endParaRPr lang="en-US"/>
          </a:p>
        </p:txBody>
      </p:sp>
    </p:spTree>
    <p:extLst>
      <p:ext uri="{BB962C8B-B14F-4D97-AF65-F5344CB8AC3E}">
        <p14:creationId xmlns:p14="http://schemas.microsoft.com/office/powerpoint/2010/main" val="38259258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a:p>
            <a:r>
              <a:rPr lang="en-US" dirty="0"/>
              <a:t>If time, this</a:t>
            </a:r>
            <a:r>
              <a:rPr lang="en-US" baseline="0" dirty="0"/>
              <a:t> philosophical question could be used to provoke discussion. </a:t>
            </a:r>
            <a:endParaRPr lang="en-US" dirty="0"/>
          </a:p>
          <a:p>
            <a:endParaRPr lang="en-US" dirty="0"/>
          </a:p>
          <a:p>
            <a:r>
              <a:rPr lang="en-US"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by Anemone123 from </a:t>
            </a:r>
            <a:r>
              <a:rPr lang="en-US" dirty="0" err="1"/>
              <a:t>Pixabay</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24</a:t>
            </a:fld>
            <a:endParaRPr lang="en-GB"/>
          </a:p>
        </p:txBody>
      </p:sp>
    </p:spTree>
    <p:extLst>
      <p:ext uri="{BB962C8B-B14F-4D97-AF65-F5344CB8AC3E}">
        <p14:creationId xmlns:p14="http://schemas.microsoft.com/office/powerpoint/2010/main" val="2406166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Direction for teachers:</a:t>
            </a:r>
            <a:endParaRPr lang="en-US" dirty="0">
              <a:cs typeface="Calibri"/>
            </a:endParaRPr>
          </a:p>
          <a:p>
            <a:r>
              <a:rPr lang="en-US" dirty="0"/>
              <a:t>Explore the location of the Abbey through Google Maps. </a:t>
            </a:r>
          </a:p>
          <a:p>
            <a:endParaRPr lang="en-US" dirty="0">
              <a:cs typeface="Calibri"/>
            </a:endParaRPr>
          </a:p>
          <a:p>
            <a:r>
              <a:rPr lang="en-US" dirty="0">
                <a:cs typeface="Calibri"/>
              </a:rPr>
              <a:t>Notes for teachers:</a:t>
            </a:r>
            <a:endParaRPr lang="en-US" dirty="0"/>
          </a:p>
          <a:p>
            <a:r>
              <a:rPr lang="en-US" dirty="0">
                <a:cs typeface="Calibri"/>
              </a:rPr>
              <a:t>As a Royal Peculiar, Westminster Abbey is neither a parish church nor a cathedral. Instead it is directly accountable to the monarch. The Abbey was rebuilt in its Gothic style by Henry III in 1245AD. Westminster Abbey was a Catholic monastery until the reign on Henry VIII.</a:t>
            </a:r>
          </a:p>
          <a:p>
            <a:endParaRPr lang="en-US" dirty="0">
              <a:cs typeface="Calibri"/>
            </a:endParaRPr>
          </a:p>
          <a:p>
            <a:r>
              <a:rPr lang="en-US" dirty="0">
                <a:cs typeface="Calibri"/>
              </a:rPr>
              <a:t>Images:</a:t>
            </a:r>
            <a:r>
              <a:rPr lang="en-US" baseline="0" dirty="0">
                <a:cs typeface="Calibri"/>
              </a:rPr>
              <a:t> </a:t>
            </a:r>
          </a:p>
          <a:p>
            <a:r>
              <a:rPr lang="en-US" baseline="0" dirty="0">
                <a:cs typeface="Calibri"/>
              </a:rPr>
              <a:t>North Transept - ©</a:t>
            </a:r>
            <a:r>
              <a:rPr lang="en-US" dirty="0"/>
              <a:t>2023 Dean</a:t>
            </a:r>
            <a:r>
              <a:rPr lang="en-US" baseline="0" dirty="0"/>
              <a:t> &amp; Chapter of Westminster </a:t>
            </a:r>
            <a:r>
              <a:rPr lang="en-US" baseline="0" dirty="0">
                <a:cs typeface="Calibri"/>
              </a:rPr>
              <a:t> </a:t>
            </a:r>
          </a:p>
          <a:p>
            <a:r>
              <a:rPr lang="en-US" baseline="0" dirty="0">
                <a:cs typeface="Calibri"/>
              </a:rPr>
              <a:t>Henry VIII - Image by David Mark from </a:t>
            </a:r>
            <a:r>
              <a:rPr lang="en-US" baseline="0" dirty="0" err="1">
                <a:cs typeface="Calibri"/>
              </a:rPr>
              <a:t>Pixabay</a:t>
            </a:r>
            <a:endParaRPr lang="en-US" dirty="0">
              <a:cs typeface="Calibri"/>
            </a:endParaRPr>
          </a:p>
          <a:p>
            <a:r>
              <a:rPr lang="en-US" dirty="0">
                <a:cs typeface="Calibri"/>
              </a:rPr>
              <a:t>Elizabeth I - Image by </a:t>
            </a:r>
            <a:r>
              <a:rPr lang="en-US" dirty="0" err="1">
                <a:cs typeface="Calibri"/>
              </a:rPr>
              <a:t>WikiImages</a:t>
            </a:r>
            <a:r>
              <a:rPr lang="en-US" dirty="0">
                <a:cs typeface="Calibri"/>
              </a:rPr>
              <a:t> from </a:t>
            </a:r>
            <a:r>
              <a:rPr lang="en-US" dirty="0" err="1">
                <a:cs typeface="Calibri"/>
              </a:rPr>
              <a:t>Pixabay</a:t>
            </a:r>
            <a:endParaRPr lang="en-US" dirty="0">
              <a:cs typeface="Calibri"/>
            </a:endParaRPr>
          </a:p>
        </p:txBody>
      </p:sp>
      <p:sp>
        <p:nvSpPr>
          <p:cNvPr id="4" name="Slide Number Placeholder 3"/>
          <p:cNvSpPr>
            <a:spLocks noGrp="1"/>
          </p:cNvSpPr>
          <p:nvPr>
            <p:ph type="sldNum" sz="quarter" idx="5"/>
          </p:nvPr>
        </p:nvSpPr>
        <p:spPr/>
        <p:txBody>
          <a:bodyPr/>
          <a:lstStyle/>
          <a:p>
            <a:fld id="{2AF03554-603D-4342-AA6E-65A2430FDE8A}" type="slidenum">
              <a:rPr lang="en-US"/>
              <a:t>3</a:t>
            </a:fld>
            <a:endParaRPr lang="en-US"/>
          </a:p>
        </p:txBody>
      </p:sp>
    </p:spTree>
    <p:extLst>
      <p:ext uri="{BB962C8B-B14F-4D97-AF65-F5344CB8AC3E}">
        <p14:creationId xmlns:p14="http://schemas.microsoft.com/office/powerpoint/2010/main" val="3071361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Direction for teachers:</a:t>
            </a:r>
            <a:endParaRPr lang="en-US" dirty="0">
              <a:cs typeface="Calibri"/>
            </a:endParaRPr>
          </a:p>
          <a:p>
            <a:r>
              <a:rPr lang="en-US" dirty="0"/>
              <a:t>Allow pupils to discuss and feedback. Alternatively ask pupils to consider worship in the first instance, and then prayer.</a:t>
            </a:r>
            <a:endParaRPr lang="en-US" dirty="0">
              <a:cs typeface="Calibri"/>
            </a:endParaRPr>
          </a:p>
          <a:p>
            <a:endParaRPr lang="en-US" dirty="0">
              <a:cs typeface="Calibri"/>
            </a:endParaRPr>
          </a:p>
          <a:p>
            <a:r>
              <a:rPr lang="en-US" dirty="0">
                <a:cs typeface="Calibri"/>
              </a:rPr>
              <a:t>Notes for teachers:</a:t>
            </a:r>
          </a:p>
          <a:p>
            <a:r>
              <a:rPr lang="en-US" dirty="0">
                <a:cs typeface="Calibri"/>
              </a:rPr>
              <a:t>This is designed to be a starter activity, with definitions included on slide 6. </a:t>
            </a:r>
          </a:p>
          <a:p>
            <a:endParaRPr lang="en-US" dirty="0">
              <a:cs typeface="Calibri"/>
            </a:endParaRPr>
          </a:p>
          <a:p>
            <a:r>
              <a:rPr lang="en-US" dirty="0">
                <a:cs typeface="Calibri"/>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p:txBody>
      </p:sp>
      <p:sp>
        <p:nvSpPr>
          <p:cNvPr id="4" name="Slide Number Placeholder 3"/>
          <p:cNvSpPr>
            <a:spLocks noGrp="1"/>
          </p:cNvSpPr>
          <p:nvPr>
            <p:ph type="sldNum" sz="quarter" idx="5"/>
          </p:nvPr>
        </p:nvSpPr>
        <p:spPr/>
        <p:txBody>
          <a:bodyPr/>
          <a:lstStyle/>
          <a:p>
            <a:fld id="{2AF03554-603D-4342-AA6E-65A2430FDE8A}" type="slidenum">
              <a:rPr lang="en-US"/>
              <a:t>4</a:t>
            </a:fld>
            <a:endParaRPr lang="en-US"/>
          </a:p>
        </p:txBody>
      </p:sp>
    </p:spTree>
    <p:extLst>
      <p:ext uri="{BB962C8B-B14F-4D97-AF65-F5344CB8AC3E}">
        <p14:creationId xmlns:p14="http://schemas.microsoft.com/office/powerpoint/2010/main" val="3512981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GB" dirty="0"/>
              <a:t>Ask students their thoughts on the prayer and worship. Are they similar to what the film shows?</a:t>
            </a:r>
            <a:endParaRPr lang="zh-TW" altLang="en-US" dirty="0"/>
          </a:p>
          <a:p>
            <a:endParaRPr lang="en-US" altLang="zh-TW" dirty="0">
              <a:ea typeface="新細明體"/>
              <a:cs typeface="Calibri"/>
            </a:endParaRPr>
          </a:p>
          <a:p>
            <a:r>
              <a:rPr lang="en-US" altLang="zh-TW" dirty="0">
                <a:ea typeface="新細明體"/>
                <a:cs typeface="Calibri"/>
              </a:rPr>
              <a:t>Video:</a:t>
            </a:r>
            <a:endParaRPr lang="zh-TW" altLang="en-US" dirty="0">
              <a:ea typeface="新細明體"/>
              <a:cs typeface="Calibri"/>
            </a:endParaRPr>
          </a:p>
          <a:p>
            <a:r>
              <a:rPr lang="en-US" dirty="0"/>
              <a:t>©Dean &amp; Chapter of Westminster</a:t>
            </a:r>
            <a:endParaRPr lang="en-US" dirty="0">
              <a:cs typeface="Calibri"/>
            </a:endParaRPr>
          </a:p>
          <a:p>
            <a:endParaRPr lang="en-US" altLang="zh-TW" dirty="0">
              <a:ea typeface="新細明體"/>
              <a:cs typeface="Calibri"/>
            </a:endParaRPr>
          </a:p>
        </p:txBody>
      </p:sp>
      <p:sp>
        <p:nvSpPr>
          <p:cNvPr id="4" name="投影片編號版面配置區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14900886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for teachers:</a:t>
            </a:r>
          </a:p>
          <a:p>
            <a:r>
              <a:rPr lang="en-US" dirty="0">
                <a:cs typeface="Calibri"/>
              </a:rPr>
              <a:t>Ask pupils what acts they think Christians might do to honour God.</a:t>
            </a:r>
          </a:p>
          <a:p>
            <a:endParaRPr lang="en-US" dirty="0">
              <a:cs typeface="Calibri"/>
            </a:endParaRPr>
          </a:p>
          <a:p>
            <a:r>
              <a:rPr lang="en-US" dirty="0">
                <a:cs typeface="Calibri"/>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 </a:t>
            </a:r>
            <a:endParaRPr lang="en-GB" dirty="0"/>
          </a:p>
        </p:txBody>
      </p:sp>
      <p:sp>
        <p:nvSpPr>
          <p:cNvPr id="4" name="Slide Number Placeholder 3"/>
          <p:cNvSpPr>
            <a:spLocks noGrp="1"/>
          </p:cNvSpPr>
          <p:nvPr>
            <p:ph type="sldNum" sz="quarter" idx="5"/>
          </p:nvPr>
        </p:nvSpPr>
        <p:spPr/>
        <p:txBody>
          <a:bodyPr/>
          <a:lstStyle/>
          <a:p>
            <a:fld id="{2AF03554-603D-4342-AA6E-65A2430FDE8A}" type="slidenum">
              <a:rPr lang="en-US"/>
              <a:t>6</a:t>
            </a:fld>
            <a:endParaRPr lang="en-US"/>
          </a:p>
        </p:txBody>
      </p:sp>
    </p:spTree>
    <p:extLst>
      <p:ext uri="{BB962C8B-B14F-4D97-AF65-F5344CB8AC3E}">
        <p14:creationId xmlns:p14="http://schemas.microsoft.com/office/powerpoint/2010/main" val="40499552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for teachers:</a:t>
            </a:r>
          </a:p>
          <a:p>
            <a:r>
              <a:rPr lang="en-US" dirty="0">
                <a:cs typeface="Calibri"/>
              </a:rPr>
              <a:t>This is designed as an introductory activity. Allow pupils to discuss and feedback.</a:t>
            </a:r>
            <a:r>
              <a:rPr lang="en-US" baseline="0" dirty="0">
                <a:cs typeface="Calibri"/>
              </a:rPr>
              <a:t> </a:t>
            </a:r>
          </a:p>
          <a:p>
            <a:endParaRPr lang="en-US" dirty="0">
              <a:cs typeface="Calibri"/>
            </a:endParaRPr>
          </a:p>
          <a:p>
            <a:r>
              <a:rPr lang="en-US" dirty="0">
                <a:cs typeface="Calibri"/>
              </a:rPr>
              <a:t>Notes for teachers:</a:t>
            </a:r>
          </a:p>
          <a:p>
            <a:r>
              <a:rPr lang="en-US" dirty="0">
                <a:cs typeface="Calibri"/>
              </a:rPr>
              <a:t>1. This slide allows you to give pupils a visual overview of some different types of Christian worship and key items these may include. Highlight that Christian worship looks different across different Christian denominations. This will be useful for pupils who are not or are less familiar with Christian worship overall, as well as for those who may only have experienced worship through a particular denomination. </a:t>
            </a:r>
          </a:p>
          <a:p>
            <a:r>
              <a:rPr lang="en-US" dirty="0"/>
              <a:t>2. Pupils may or may not have participated in Christian worship or Church services. This task allows pupils to explore and share their current knowledge in a way that encourages them to think about a Christian's experience during worship. What might they hear? What might they smell? What might they taste? What/how might they feel. Guidance on possible responses below:</a:t>
            </a:r>
            <a:endParaRPr lang="en-US" dirty="0">
              <a:cs typeface="Calibri"/>
            </a:endParaRPr>
          </a:p>
          <a:p>
            <a:r>
              <a:rPr lang="en-US" dirty="0"/>
              <a:t>Sound: singing (hymns or songs, congregation or choir), organ music, voices (people saying prayers, the minister leading the service), bells or other instruments</a:t>
            </a:r>
            <a:endParaRPr lang="en-US" dirty="0">
              <a:cs typeface="Calibri"/>
            </a:endParaRPr>
          </a:p>
          <a:p>
            <a:r>
              <a:rPr lang="en-US" dirty="0"/>
              <a:t>Smell: incense (in Catholic or High Anglican services), burning candles, food (many modern churches host communal meals after services)</a:t>
            </a:r>
            <a:endParaRPr lang="en-US" dirty="0">
              <a:cs typeface="Calibri"/>
            </a:endParaRPr>
          </a:p>
          <a:p>
            <a:r>
              <a:rPr lang="en-US" dirty="0"/>
              <a:t>Taste: bread and wine during Eucharist/Holy Communion</a:t>
            </a:r>
            <a:endParaRPr lang="en-US" dirty="0">
              <a:cs typeface="Calibri"/>
            </a:endParaRPr>
          </a:p>
          <a:p>
            <a:r>
              <a:rPr lang="en-US" dirty="0"/>
              <a:t>Feel: a sense of belonging or community, a spiritual feeling, feeling connected to God, peace, happiness, joy</a:t>
            </a:r>
            <a:endParaRPr lang="en-US" dirty="0">
              <a:cs typeface="Calibri"/>
            </a:endParaRPr>
          </a:p>
          <a:p>
            <a:r>
              <a:rPr lang="en-US" dirty="0"/>
              <a:t>True Christian worship requires believers to turn their whole selves to God and to focus only on raising their hearts to him.  </a:t>
            </a:r>
          </a:p>
          <a:p>
            <a:endParaRPr lang="en-US" dirty="0">
              <a:cs typeface="Calibri"/>
            </a:endParaRPr>
          </a:p>
          <a:p>
            <a:r>
              <a:rPr lang="en-US" dirty="0">
                <a:cs typeface="Calibri"/>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Eucharist – </a:t>
            </a:r>
            <a:r>
              <a:rPr lang="en-US" baseline="0" dirty="0">
                <a:cs typeface="Calibri"/>
              </a:rPr>
              <a:t>©</a:t>
            </a:r>
            <a:r>
              <a:rPr lang="en-US" dirty="0"/>
              <a:t>2023 Dean</a:t>
            </a:r>
            <a:r>
              <a:rPr lang="en-US" baseline="0" dirty="0"/>
              <a:t> &amp; Chapter of Westminster </a:t>
            </a:r>
            <a:r>
              <a:rPr lang="en-US" baseline="0" dirty="0">
                <a:cs typeface="Calibri"/>
              </a:rPr>
              <a:t> </a:t>
            </a:r>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Choristers – </a:t>
            </a:r>
            <a:r>
              <a:rPr lang="en-US" baseline="0" dirty="0">
                <a:cs typeface="Calibri"/>
              </a:rPr>
              <a:t>©</a:t>
            </a:r>
            <a:r>
              <a:rPr lang="en-US" dirty="0"/>
              <a:t>2023 Dean</a:t>
            </a:r>
            <a:r>
              <a:rPr lang="en-US" baseline="0" dirty="0"/>
              <a:t> &amp; Chapter of Westminster </a:t>
            </a:r>
            <a:r>
              <a:rPr lang="en-US" baseline="0" dirty="0">
                <a:cs typeface="Calibri"/>
              </a:rPr>
              <a:t> </a:t>
            </a:r>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cs typeface="Calibri"/>
              </a:rPr>
              <a:t>Congregation – </a:t>
            </a:r>
            <a:r>
              <a:rPr lang="en-US" b="0" baseline="0" dirty="0">
                <a:cs typeface="Calibri"/>
              </a:rPr>
              <a:t>©</a:t>
            </a:r>
            <a:r>
              <a:rPr lang="en-US" dirty="0"/>
              <a:t>2023 Dean</a:t>
            </a:r>
            <a:r>
              <a:rPr lang="en-US" baseline="0" dirty="0"/>
              <a:t> &amp; Chapter of Westminster </a:t>
            </a:r>
            <a:r>
              <a:rPr lang="en-US" baseline="0" dirty="0">
                <a:cs typeface="Calibri"/>
              </a:rPr>
              <a:t> </a:t>
            </a:r>
            <a:endParaRPr lang="en-US" b="1" dirty="0">
              <a:cs typeface="Calibri"/>
            </a:endParaRPr>
          </a:p>
          <a:p>
            <a:r>
              <a:rPr lang="en-US" dirty="0">
                <a:cs typeface="Calibri"/>
              </a:rPr>
              <a:t>People worshipping – Image by </a:t>
            </a:r>
            <a:r>
              <a:rPr lang="en-US" dirty="0" err="1">
                <a:cs typeface="Calibri"/>
              </a:rPr>
              <a:t>StockSnap</a:t>
            </a:r>
            <a:r>
              <a:rPr lang="en-US" dirty="0">
                <a:cs typeface="Calibri"/>
              </a:rPr>
              <a:t> from </a:t>
            </a:r>
            <a:r>
              <a:rPr lang="en-US" dirty="0" err="1">
                <a:cs typeface="Calibri"/>
              </a:rPr>
              <a:t>Pixabay</a:t>
            </a:r>
            <a:endParaRPr lang="en-US" dirty="0">
              <a:cs typeface="Calibri"/>
            </a:endParaRPr>
          </a:p>
          <a:p>
            <a:r>
              <a:rPr lang="en-US" dirty="0">
                <a:cs typeface="Calibri"/>
              </a:rPr>
              <a:t>Person</a:t>
            </a:r>
            <a:r>
              <a:rPr lang="en-US" baseline="0" dirty="0">
                <a:cs typeface="Calibri"/>
              </a:rPr>
              <a:t>al prayer - Photo by </a:t>
            </a:r>
            <a:r>
              <a:rPr lang="en-US" baseline="0" dirty="0" err="1">
                <a:cs typeface="Calibri"/>
              </a:rPr>
              <a:t>Naassom</a:t>
            </a:r>
            <a:r>
              <a:rPr lang="en-US" baseline="0" dirty="0">
                <a:cs typeface="Calibri"/>
              </a:rPr>
              <a:t> </a:t>
            </a:r>
            <a:r>
              <a:rPr lang="en-US" baseline="0" dirty="0" err="1">
                <a:cs typeface="Calibri"/>
              </a:rPr>
              <a:t>Azevedo</a:t>
            </a:r>
            <a:r>
              <a:rPr lang="en-US" baseline="0" dirty="0">
                <a:cs typeface="Calibri"/>
              </a:rPr>
              <a:t> on </a:t>
            </a:r>
            <a:r>
              <a:rPr lang="en-US" baseline="0" dirty="0" err="1">
                <a:cs typeface="Calibri"/>
              </a:rPr>
              <a:t>Unsplash</a:t>
            </a:r>
            <a:endParaRPr lang="en-US" dirty="0">
              <a:cs typeface="Calibri"/>
            </a:endParaRPr>
          </a:p>
        </p:txBody>
      </p:sp>
      <p:sp>
        <p:nvSpPr>
          <p:cNvPr id="4" name="Slide Number Placeholder 3"/>
          <p:cNvSpPr>
            <a:spLocks noGrp="1"/>
          </p:cNvSpPr>
          <p:nvPr>
            <p:ph type="sldNum" sz="quarter" idx="5"/>
          </p:nvPr>
        </p:nvSpPr>
        <p:spPr/>
        <p:txBody>
          <a:bodyPr/>
          <a:lstStyle/>
          <a:p>
            <a:fld id="{2AF03554-603D-4342-AA6E-65A2430FDE8A}" type="slidenum">
              <a:rPr lang="en-US"/>
              <a:t>7</a:t>
            </a:fld>
            <a:endParaRPr lang="en-US"/>
          </a:p>
        </p:txBody>
      </p:sp>
    </p:spTree>
    <p:extLst>
      <p:ext uri="{BB962C8B-B14F-4D97-AF65-F5344CB8AC3E}">
        <p14:creationId xmlns:p14="http://schemas.microsoft.com/office/powerpoint/2010/main" val="3426875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for teachers:</a:t>
            </a:r>
          </a:p>
          <a:p>
            <a:r>
              <a:rPr lang="en-US" dirty="0">
                <a:cs typeface="Calibri"/>
              </a:rPr>
              <a:t>Information slide</a:t>
            </a:r>
          </a:p>
          <a:p>
            <a:endParaRPr lang="en-US" dirty="0">
              <a:cs typeface="Calibri"/>
            </a:endParaRPr>
          </a:p>
          <a:p>
            <a:r>
              <a:rPr lang="en-US" dirty="0">
                <a:cs typeface="Calibri"/>
              </a:rPr>
              <a:t>Notes for teachers:</a:t>
            </a:r>
          </a:p>
          <a:p>
            <a:r>
              <a:rPr lang="en-US" dirty="0">
                <a:cs typeface="Calibri"/>
              </a:rPr>
              <a:t>Further information on Westminster Abbey services can be found at </a:t>
            </a:r>
            <a:r>
              <a:rPr lang="en-US" dirty="0">
                <a:hlinkClick r:id="rId3"/>
              </a:rPr>
              <a:t>https://www.westminster-abbey.org/worship-music/services-times</a:t>
            </a:r>
            <a:r>
              <a:rPr lang="en-US" dirty="0"/>
              <a:t>. These include special services at Advent and Christmas, Holy Week and Easter, and Edwardtide.</a:t>
            </a:r>
            <a:endParaRPr lang="en-US" dirty="0">
              <a:cs typeface="Calibri"/>
            </a:endParaRPr>
          </a:p>
          <a:p>
            <a:endParaRPr lang="en-US" dirty="0">
              <a:cs typeface="Calibri"/>
            </a:endParaRPr>
          </a:p>
          <a:p>
            <a:r>
              <a:rPr lang="en-US" dirty="0">
                <a:cs typeface="Calibri"/>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p:txBody>
      </p:sp>
      <p:sp>
        <p:nvSpPr>
          <p:cNvPr id="4" name="Slide Number Placeholder 3"/>
          <p:cNvSpPr>
            <a:spLocks noGrp="1"/>
          </p:cNvSpPr>
          <p:nvPr>
            <p:ph type="sldNum" sz="quarter" idx="5"/>
          </p:nvPr>
        </p:nvSpPr>
        <p:spPr/>
        <p:txBody>
          <a:bodyPr/>
          <a:lstStyle/>
          <a:p>
            <a:fld id="{2AF03554-603D-4342-AA6E-65A2430FDE8A}" type="slidenum">
              <a:rPr lang="en-US"/>
              <a:t>8</a:t>
            </a:fld>
            <a:endParaRPr lang="en-US"/>
          </a:p>
        </p:txBody>
      </p:sp>
    </p:spTree>
    <p:extLst>
      <p:ext uri="{BB962C8B-B14F-4D97-AF65-F5344CB8AC3E}">
        <p14:creationId xmlns:p14="http://schemas.microsoft.com/office/powerpoint/2010/main" val="4247916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Notes for teachers:</a:t>
            </a:r>
          </a:p>
          <a:p>
            <a:r>
              <a:rPr lang="en-US" dirty="0">
                <a:cs typeface="Calibri"/>
              </a:rPr>
              <a:t>It may be challenging for pupils to visualize worship taking place at Westminster Abbey without first seeing inside it. Use the images on this slide to point out the different parts of the Abbey: the Nave, the Quire, the Sanctuary and the locations of the North and South Transept (use the plan on the next side for reference). </a:t>
            </a:r>
          </a:p>
          <a:p>
            <a:endParaRPr lang="en-US" dirty="0">
              <a:cs typeface="Calibri"/>
            </a:endParaRPr>
          </a:p>
          <a:p>
            <a:r>
              <a:rPr lang="en-US" dirty="0">
                <a:cs typeface="Calibri"/>
              </a:rPr>
              <a:t>You can take your pupils on a digital tour of Westminster Abbey </a:t>
            </a:r>
            <a:r>
              <a:rPr lang="en-US" dirty="0">
                <a:hlinkClick r:id="rId3"/>
              </a:rPr>
              <a:t>https://www.westminster-abbey.org/learning/virtual-tours</a:t>
            </a:r>
            <a:r>
              <a:rPr lang="en-US" dirty="0"/>
              <a:t>. As with the images above if you choose to do this it is recommended that you focus on the Nave, Quire and Sanctuary. You may want to show this to pupils now. Alternatively you can use it after the activities on slides 14-16. </a:t>
            </a:r>
            <a:endParaRPr lang="en-US" dirty="0">
              <a:cs typeface="Calibri"/>
            </a:endParaRPr>
          </a:p>
          <a:p>
            <a:endParaRPr lang="en-US" dirty="0">
              <a:cs typeface="Calibri"/>
            </a:endParaRPr>
          </a:p>
          <a:p>
            <a:r>
              <a:rPr lang="en-US" dirty="0">
                <a:cs typeface="Calibri"/>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Nave including Grave</a:t>
            </a:r>
            <a:r>
              <a:rPr lang="en-US" baseline="0" dirty="0">
                <a:cs typeface="Calibri"/>
              </a:rPr>
              <a:t> of the Unknown Warrior - </a:t>
            </a:r>
            <a:r>
              <a:rPr lang="en-US" dirty="0"/>
              <a:t>©2023 Dean</a:t>
            </a:r>
            <a:r>
              <a:rPr lang="en-US" baseline="0" dirty="0"/>
              <a:t> &amp; Chapter of Westminster</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Quire including quire screen - </a:t>
            </a:r>
            <a:r>
              <a:rPr lang="en-US" dirty="0"/>
              <a:t>©2023 Dean</a:t>
            </a:r>
            <a:r>
              <a:rPr lang="en-US" baseline="0" dirty="0"/>
              <a:t> &amp; Chapter of Westminster</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Quire and sanctuary - </a:t>
            </a:r>
            <a:r>
              <a:rPr lang="en-US" dirty="0"/>
              <a:t>©2023 Dean</a:t>
            </a:r>
            <a:r>
              <a:rPr lang="en-US" baseline="0" dirty="0"/>
              <a:t> &amp; Chapter of Westminster</a:t>
            </a:r>
            <a:endParaRPr lang="en-GB" dirty="0"/>
          </a:p>
        </p:txBody>
      </p:sp>
      <p:sp>
        <p:nvSpPr>
          <p:cNvPr id="4" name="Slide Number Placeholder 3"/>
          <p:cNvSpPr>
            <a:spLocks noGrp="1"/>
          </p:cNvSpPr>
          <p:nvPr>
            <p:ph type="sldNum" sz="quarter" idx="5"/>
          </p:nvPr>
        </p:nvSpPr>
        <p:spPr/>
        <p:txBody>
          <a:bodyPr/>
          <a:lstStyle/>
          <a:p>
            <a:fld id="{2AF03554-603D-4342-AA6E-65A2430FDE8A}" type="slidenum">
              <a:rPr lang="en-US"/>
              <a:t>9</a:t>
            </a:fld>
            <a:endParaRPr lang="en-US"/>
          </a:p>
        </p:txBody>
      </p:sp>
    </p:spTree>
    <p:extLst>
      <p:ext uri="{BB962C8B-B14F-4D97-AF65-F5344CB8AC3E}">
        <p14:creationId xmlns:p14="http://schemas.microsoft.com/office/powerpoint/2010/main" val="17685231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©2022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©2022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64DE79-268F-4C1A-8933-263129D2AF90}" type="datetimeFigureOut">
              <a:rPr lang="en-US" dirty="0"/>
              <a:t>6/19/2023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8964984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6/19/2023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5856680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6/19/2023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978082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©2022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©2022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dirty="0"/>
              <a:t>©2022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 id="2147483678" r:id="rId16"/>
    <p:sldLayoutId id="2147483679" r:id="rId17"/>
    <p:sldLayoutId id="2147483680" r:id="rId18"/>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4.jpeg"/><Relationship Id="rId7"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image" Target="../media/image36.jpeg"/><Relationship Id="rId5" Type="http://schemas.openxmlformats.org/officeDocument/2006/relationships/image" Target="../media/image30.jpeg"/><Relationship Id="rId4" Type="http://schemas.openxmlformats.org/officeDocument/2006/relationships/image" Target="../media/image35.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2.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hyperlink" Target="https://goo.gl/maps/6cajcLW6u2PUPRmG7"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video" Target="https://www.youtube.com/embed/0rw5H10N54k?feature=oembed" TargetMode="External"/><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17.xml"/><Relationship Id="rId5" Type="http://schemas.openxmlformats.org/officeDocument/2006/relationships/image" Target="../media/image21.jpeg"/><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©2023 Dean and Chapter of Westminster</a:t>
            </a:r>
          </a:p>
        </p:txBody>
      </p:sp>
      <p:sp>
        <p:nvSpPr>
          <p:cNvPr id="9" name="TextBox 8"/>
          <p:cNvSpPr txBox="1"/>
          <p:nvPr/>
        </p:nvSpPr>
        <p:spPr>
          <a:xfrm>
            <a:off x="352949" y="1068552"/>
            <a:ext cx="5303572" cy="954107"/>
          </a:xfrm>
          <a:prstGeom prst="rect">
            <a:avLst/>
          </a:prstGeom>
          <a:noFill/>
        </p:spPr>
        <p:txBody>
          <a:bodyPr wrap="square" rtlCol="0">
            <a:spAutoFit/>
          </a:bodyPr>
          <a:lstStyle/>
          <a:p>
            <a:r>
              <a:rPr lang="en-GB" sz="2800" b="1" dirty="0">
                <a:solidFill>
                  <a:schemeClr val="bg1"/>
                </a:solidFill>
                <a:latin typeface="+mj-lt"/>
              </a:rPr>
              <a:t>Where, why and how do Christians pray?</a:t>
            </a:r>
          </a:p>
        </p:txBody>
      </p:sp>
      <p:sp>
        <p:nvSpPr>
          <p:cNvPr id="10" name="Title 8">
            <a:extLst>
              <a:ext uri="{FF2B5EF4-FFF2-40B4-BE49-F238E27FC236}">
                <a16:creationId xmlns:a16="http://schemas.microsoft.com/office/drawing/2014/main" id="{F89B5B11-7758-448D-AC81-23E46063A519}"/>
              </a:ext>
            </a:extLst>
          </p:cNvPr>
          <p:cNvSpPr txBox="1">
            <a:spLocks/>
          </p:cNvSpPr>
          <p:nvPr/>
        </p:nvSpPr>
        <p:spPr>
          <a:xfrm>
            <a:off x="352949" y="2128553"/>
            <a:ext cx="4775323" cy="442886"/>
          </a:xfrm>
          <a:prstGeom prst="rect">
            <a:avLst/>
          </a:prstGeom>
        </p:spPr>
        <p:txBody>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sz="2000" b="0" dirty="0">
                <a:solidFill>
                  <a:schemeClr val="bg1"/>
                </a:solidFill>
              </a:rPr>
              <a:t>An introduction to Christian prayer </a:t>
            </a:r>
            <a:br>
              <a:rPr lang="en-GB" sz="2000" b="0" dirty="0">
                <a:solidFill>
                  <a:schemeClr val="bg1"/>
                </a:solidFill>
              </a:rPr>
            </a:br>
            <a:r>
              <a:rPr lang="en-GB" sz="2000" b="0" dirty="0">
                <a:solidFill>
                  <a:schemeClr val="bg1"/>
                </a:solidFill>
              </a:rPr>
              <a:t>and worship at Westminster Abbey</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4" name="Picture 3"/>
          <p:cNvPicPr>
            <a:picLocks noChangeAspect="1"/>
          </p:cNvPicPr>
          <p:nvPr/>
        </p:nvPicPr>
        <p:blipFill>
          <a:blip r:embed="rId3"/>
          <a:stretch>
            <a:fillRect/>
          </a:stretch>
        </p:blipFill>
        <p:spPr>
          <a:xfrm>
            <a:off x="1174750" y="1369247"/>
            <a:ext cx="6286500" cy="4429125"/>
          </a:xfrm>
          <a:prstGeom prst="rect">
            <a:avLst/>
          </a:prstGeom>
        </p:spPr>
      </p:pic>
      <p:sp>
        <p:nvSpPr>
          <p:cNvPr id="8" name="TextBox 7"/>
          <p:cNvSpPr txBox="1"/>
          <p:nvPr/>
        </p:nvSpPr>
        <p:spPr>
          <a:xfrm>
            <a:off x="7061200" y="4409876"/>
            <a:ext cx="1581150" cy="307777"/>
          </a:xfrm>
          <a:prstGeom prst="rect">
            <a:avLst/>
          </a:prstGeom>
          <a:noFill/>
        </p:spPr>
        <p:txBody>
          <a:bodyPr wrap="square" rtlCol="0">
            <a:spAutoFit/>
          </a:bodyPr>
          <a:lstStyle/>
          <a:p>
            <a:r>
              <a:rPr lang="en-US" sz="1400" dirty="0"/>
              <a:t>Great West Door</a:t>
            </a:r>
            <a:endParaRPr lang="en-GB" sz="1400" dirty="0"/>
          </a:p>
        </p:txBody>
      </p:sp>
      <p:sp>
        <p:nvSpPr>
          <p:cNvPr id="10" name="TextBox 9"/>
          <p:cNvSpPr txBox="1"/>
          <p:nvPr/>
        </p:nvSpPr>
        <p:spPr>
          <a:xfrm>
            <a:off x="4568825" y="5307352"/>
            <a:ext cx="641350" cy="307777"/>
          </a:xfrm>
          <a:prstGeom prst="rect">
            <a:avLst/>
          </a:prstGeom>
          <a:noFill/>
        </p:spPr>
        <p:txBody>
          <a:bodyPr wrap="square" rtlCol="0">
            <a:spAutoFit/>
          </a:bodyPr>
          <a:lstStyle/>
          <a:p>
            <a:r>
              <a:rPr lang="en-US" sz="1400" dirty="0"/>
              <a:t>quire</a:t>
            </a:r>
            <a:endParaRPr lang="en-GB" sz="1400" dirty="0"/>
          </a:p>
        </p:txBody>
      </p:sp>
      <p:sp>
        <p:nvSpPr>
          <p:cNvPr id="11" name="TextBox 10"/>
          <p:cNvSpPr txBox="1"/>
          <p:nvPr/>
        </p:nvSpPr>
        <p:spPr>
          <a:xfrm>
            <a:off x="5387975" y="5309589"/>
            <a:ext cx="616204" cy="307777"/>
          </a:xfrm>
          <a:prstGeom prst="rect">
            <a:avLst/>
          </a:prstGeom>
          <a:noFill/>
        </p:spPr>
        <p:txBody>
          <a:bodyPr wrap="square" rtlCol="0">
            <a:spAutoFit/>
          </a:bodyPr>
          <a:lstStyle/>
          <a:p>
            <a:r>
              <a:rPr lang="en-US" sz="1400" dirty="0"/>
              <a:t>nave</a:t>
            </a:r>
            <a:endParaRPr lang="en-GB" sz="1400" dirty="0"/>
          </a:p>
        </p:txBody>
      </p:sp>
      <p:sp>
        <p:nvSpPr>
          <p:cNvPr id="12" name="TextBox 11"/>
          <p:cNvSpPr txBox="1"/>
          <p:nvPr/>
        </p:nvSpPr>
        <p:spPr>
          <a:xfrm>
            <a:off x="263646" y="4409877"/>
            <a:ext cx="1257554" cy="523220"/>
          </a:xfrm>
          <a:prstGeom prst="rect">
            <a:avLst/>
          </a:prstGeom>
          <a:noFill/>
        </p:spPr>
        <p:txBody>
          <a:bodyPr wrap="square" rtlCol="0">
            <a:spAutoFit/>
          </a:bodyPr>
          <a:lstStyle/>
          <a:p>
            <a:r>
              <a:rPr lang="en-US" sz="1400" dirty="0"/>
              <a:t>Henry VII Lady Chapel</a:t>
            </a:r>
            <a:endParaRPr lang="en-GB" sz="1400" dirty="0"/>
          </a:p>
        </p:txBody>
      </p:sp>
      <p:sp>
        <p:nvSpPr>
          <p:cNvPr id="13" name="TextBox 12"/>
          <p:cNvSpPr txBox="1"/>
          <p:nvPr/>
        </p:nvSpPr>
        <p:spPr>
          <a:xfrm>
            <a:off x="3164654" y="5932605"/>
            <a:ext cx="1623946" cy="307777"/>
          </a:xfrm>
          <a:prstGeom prst="rect">
            <a:avLst/>
          </a:prstGeom>
          <a:noFill/>
        </p:spPr>
        <p:txBody>
          <a:bodyPr wrap="square" rtlCol="0">
            <a:spAutoFit/>
          </a:bodyPr>
          <a:lstStyle/>
          <a:p>
            <a:r>
              <a:rPr lang="en-US" sz="1400" dirty="0"/>
              <a:t>Great North Door</a:t>
            </a:r>
            <a:endParaRPr lang="en-GB" sz="1400" dirty="0"/>
          </a:p>
        </p:txBody>
      </p:sp>
      <p:sp>
        <p:nvSpPr>
          <p:cNvPr id="14" name="TextBox 13"/>
          <p:cNvSpPr txBox="1"/>
          <p:nvPr/>
        </p:nvSpPr>
        <p:spPr>
          <a:xfrm>
            <a:off x="1988436" y="5307352"/>
            <a:ext cx="1416558" cy="307777"/>
          </a:xfrm>
          <a:prstGeom prst="rect">
            <a:avLst/>
          </a:prstGeom>
          <a:noFill/>
        </p:spPr>
        <p:txBody>
          <a:bodyPr wrap="square" rtlCol="0">
            <a:spAutoFit/>
          </a:bodyPr>
          <a:lstStyle/>
          <a:p>
            <a:r>
              <a:rPr lang="en-US" sz="1400" dirty="0"/>
              <a:t>north transept</a:t>
            </a:r>
            <a:endParaRPr lang="en-GB" sz="1400" dirty="0"/>
          </a:p>
        </p:txBody>
      </p:sp>
      <p:sp>
        <p:nvSpPr>
          <p:cNvPr id="15" name="TextBox 14"/>
          <p:cNvSpPr txBox="1"/>
          <p:nvPr/>
        </p:nvSpPr>
        <p:spPr>
          <a:xfrm>
            <a:off x="1587500" y="3466533"/>
            <a:ext cx="1416558" cy="307777"/>
          </a:xfrm>
          <a:prstGeom prst="rect">
            <a:avLst/>
          </a:prstGeom>
          <a:noFill/>
        </p:spPr>
        <p:txBody>
          <a:bodyPr wrap="square" rtlCol="0">
            <a:spAutoFit/>
          </a:bodyPr>
          <a:lstStyle/>
          <a:p>
            <a:r>
              <a:rPr lang="en-US" sz="1400" dirty="0"/>
              <a:t>south transept</a:t>
            </a:r>
            <a:endParaRPr lang="en-GB" sz="1400" dirty="0"/>
          </a:p>
        </p:txBody>
      </p:sp>
      <p:cxnSp>
        <p:nvCxnSpPr>
          <p:cNvPr id="17" name="Straight Arrow Connector 16"/>
          <p:cNvCxnSpPr/>
          <p:nvPr/>
        </p:nvCxnSpPr>
        <p:spPr>
          <a:xfrm>
            <a:off x="1371600" y="4563765"/>
            <a:ext cx="774700"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1" name="Straight Arrow Connector 20"/>
          <p:cNvCxnSpPr/>
          <p:nvPr/>
        </p:nvCxnSpPr>
        <p:spPr>
          <a:xfrm>
            <a:off x="2801361" y="3755429"/>
            <a:ext cx="1113801" cy="15311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5" name="Straight Arrow Connector 24"/>
          <p:cNvCxnSpPr/>
          <p:nvPr/>
        </p:nvCxnSpPr>
        <p:spPr>
          <a:xfrm flipV="1">
            <a:off x="2801361" y="5173119"/>
            <a:ext cx="1175266" cy="14018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7" name="Straight Arrow Connector 26"/>
          <p:cNvCxnSpPr>
            <a:stCxn id="13" idx="0"/>
          </p:cNvCxnSpPr>
          <p:nvPr/>
        </p:nvCxnSpPr>
        <p:spPr>
          <a:xfrm flipV="1">
            <a:off x="3976627" y="5485746"/>
            <a:ext cx="0" cy="44685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0" name="Straight Arrow Connector 29"/>
          <p:cNvCxnSpPr/>
          <p:nvPr/>
        </p:nvCxnSpPr>
        <p:spPr>
          <a:xfrm flipV="1">
            <a:off x="4889500" y="4717654"/>
            <a:ext cx="0" cy="58969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2" name="Straight Arrow Connector 31"/>
          <p:cNvCxnSpPr/>
          <p:nvPr/>
        </p:nvCxnSpPr>
        <p:spPr>
          <a:xfrm flipV="1">
            <a:off x="5721477" y="4717653"/>
            <a:ext cx="0" cy="58969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9" name="Straight Arrow Connector 38"/>
          <p:cNvCxnSpPr/>
          <p:nvPr/>
        </p:nvCxnSpPr>
        <p:spPr>
          <a:xfrm flipH="1">
            <a:off x="6705600" y="4563765"/>
            <a:ext cx="355600"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40" name="Title 1">
            <a:extLst>
              <a:ext uri="{FF2B5EF4-FFF2-40B4-BE49-F238E27FC236}">
                <a16:creationId xmlns:a16="http://schemas.microsoft.com/office/drawing/2014/main" id="{4523E4DA-CB35-447B-B4D3-AE7BC598F701}"/>
              </a:ext>
            </a:extLst>
          </p:cNvPr>
          <p:cNvSpPr txBox="1">
            <a:spLocks/>
          </p:cNvSpPr>
          <p:nvPr/>
        </p:nvSpPr>
        <p:spPr>
          <a:xfrm>
            <a:off x="263646" y="981168"/>
            <a:ext cx="6856570" cy="553576"/>
          </a:xfrm>
          <a:prstGeom prst="rect">
            <a:avLst/>
          </a:prstGeom>
        </p:spPr>
        <p:txBody>
          <a:bodyPr>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sz="2550" dirty="0"/>
              <a:t>Floorplan of Westminster Abbey</a:t>
            </a:r>
          </a:p>
        </p:txBody>
      </p:sp>
      <p:sp>
        <p:nvSpPr>
          <p:cNvPr id="41" name="TextBox 40"/>
          <p:cNvSpPr txBox="1"/>
          <p:nvPr/>
        </p:nvSpPr>
        <p:spPr>
          <a:xfrm>
            <a:off x="375407" y="5033057"/>
            <a:ext cx="1257554" cy="307777"/>
          </a:xfrm>
          <a:prstGeom prst="rect">
            <a:avLst/>
          </a:prstGeom>
          <a:noFill/>
        </p:spPr>
        <p:txBody>
          <a:bodyPr wrap="square" rtlCol="0">
            <a:spAutoFit/>
          </a:bodyPr>
          <a:lstStyle/>
          <a:p>
            <a:r>
              <a:rPr lang="en-US" sz="1400" dirty="0"/>
              <a:t>sanctuary</a:t>
            </a:r>
            <a:endParaRPr lang="en-GB" sz="1400" dirty="0"/>
          </a:p>
        </p:txBody>
      </p:sp>
      <p:cxnSp>
        <p:nvCxnSpPr>
          <p:cNvPr id="42" name="Straight Arrow Connector 41"/>
          <p:cNvCxnSpPr/>
          <p:nvPr/>
        </p:nvCxnSpPr>
        <p:spPr>
          <a:xfrm flipV="1">
            <a:off x="1472560" y="4630882"/>
            <a:ext cx="2277054" cy="55018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5655811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B9BFE-8855-4063-809F-0B7695CDD24C}"/>
              </a:ext>
            </a:extLst>
          </p:cNvPr>
          <p:cNvSpPr>
            <a:spLocks noGrp="1"/>
          </p:cNvSpPr>
          <p:nvPr>
            <p:ph type="title"/>
          </p:nvPr>
        </p:nvSpPr>
        <p:spPr>
          <a:xfrm>
            <a:off x="430663" y="1193800"/>
            <a:ext cx="4366799" cy="432438"/>
          </a:xfrm>
        </p:spPr>
        <p:txBody>
          <a:bodyPr/>
          <a:lstStyle/>
          <a:p>
            <a:r>
              <a:rPr lang="en-GB" dirty="0">
                <a:cs typeface="Calibri Light"/>
              </a:rPr>
              <a:t>How do Christians pray?</a:t>
            </a:r>
            <a:endParaRPr lang="en-GB" dirty="0"/>
          </a:p>
        </p:txBody>
      </p:sp>
      <p:sp>
        <p:nvSpPr>
          <p:cNvPr id="3" name="Content Placeholder 2">
            <a:extLst>
              <a:ext uri="{FF2B5EF4-FFF2-40B4-BE49-F238E27FC236}">
                <a16:creationId xmlns:a16="http://schemas.microsoft.com/office/drawing/2014/main" id="{F511A750-3C50-40C4-9A2B-E6F0677F0624}"/>
              </a:ext>
            </a:extLst>
          </p:cNvPr>
          <p:cNvSpPr>
            <a:spLocks noGrp="1"/>
          </p:cNvSpPr>
          <p:nvPr>
            <p:ph idx="1"/>
          </p:nvPr>
        </p:nvSpPr>
        <p:spPr>
          <a:xfrm>
            <a:off x="430663" y="3498872"/>
            <a:ext cx="4586495" cy="2934373"/>
          </a:xfrm>
        </p:spPr>
        <p:txBody>
          <a:bodyPr vert="horz" lIns="68580" tIns="34290" rIns="68580" bIns="34290" rtlCol="0" anchor="t">
            <a:normAutofit fontScale="55000" lnSpcReduction="20000"/>
          </a:bodyPr>
          <a:lstStyle/>
          <a:p>
            <a:r>
              <a:rPr lang="en-GB" sz="2500" dirty="0">
                <a:cs typeface="Calibri"/>
              </a:rPr>
              <a:t>Christians can pray in private at home. This can be alone or with family and friends. </a:t>
            </a:r>
          </a:p>
          <a:p>
            <a:r>
              <a:rPr lang="en-GB" sz="2500" dirty="0">
                <a:cs typeface="Calibri"/>
              </a:rPr>
              <a:t>Many Christians will also take part in public prayers during formal services. </a:t>
            </a:r>
          </a:p>
          <a:p>
            <a:r>
              <a:rPr lang="en-GB" sz="2500" dirty="0">
                <a:cs typeface="Calibri"/>
              </a:rPr>
              <a:t>At Westminster Abbey (and in all Anglican churches) Christians use </a:t>
            </a:r>
            <a:r>
              <a:rPr lang="en-GB" sz="2500" i="1" dirty="0">
                <a:cs typeface="Calibri"/>
              </a:rPr>
              <a:t>The Book of Common Prayer </a:t>
            </a:r>
            <a:r>
              <a:rPr lang="en-GB" sz="2500" dirty="0">
                <a:cs typeface="Calibri"/>
              </a:rPr>
              <a:t>to help them pray. </a:t>
            </a:r>
          </a:p>
          <a:p>
            <a:r>
              <a:rPr lang="en-GB" sz="2500" dirty="0">
                <a:cs typeface="Calibri"/>
              </a:rPr>
              <a:t>This book contains all the formal prayers that are said during services. </a:t>
            </a:r>
          </a:p>
          <a:p>
            <a:r>
              <a:rPr lang="en-GB" sz="2500" dirty="0">
                <a:ea typeface="+mn-lt"/>
                <a:cs typeface="+mn-lt"/>
              </a:rPr>
              <a:t>Christians believe it is important to pray both in private and in public.</a:t>
            </a:r>
            <a:endParaRPr lang="en-GB" sz="2500" dirty="0">
              <a:cs typeface="Calibri" panose="020F0502020204030204"/>
            </a:endParaRPr>
          </a:p>
          <a:p>
            <a:r>
              <a:rPr lang="en-GB" sz="1500" dirty="0"/>
              <a:t> </a:t>
            </a:r>
            <a:endParaRPr lang="en-GB" sz="1500" dirty="0">
              <a:cs typeface="Calibri"/>
            </a:endParaRPr>
          </a:p>
          <a:p>
            <a:endParaRPr lang="en-GB" sz="1500" dirty="0">
              <a:cs typeface="Calibri"/>
            </a:endParaRPr>
          </a:p>
        </p:txBody>
      </p:sp>
      <p:sp>
        <p:nvSpPr>
          <p:cNvPr id="8" name="Rectangle 7">
            <a:extLst>
              <a:ext uri="{FF2B5EF4-FFF2-40B4-BE49-F238E27FC236}">
                <a16:creationId xmlns:a16="http://schemas.microsoft.com/office/drawing/2014/main" id="{79876B2E-9666-4FBC-A7B7-9602071191BD}"/>
              </a:ext>
            </a:extLst>
          </p:cNvPr>
          <p:cNvSpPr/>
          <p:nvPr/>
        </p:nvSpPr>
        <p:spPr>
          <a:xfrm>
            <a:off x="430663" y="2391263"/>
            <a:ext cx="4482584" cy="7189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cs typeface="Calibri"/>
              </a:rPr>
              <a:t>Activity: What examples of Christian prayer can you think of?</a:t>
            </a:r>
          </a:p>
        </p:txBody>
      </p:sp>
      <p:sp>
        <p:nvSpPr>
          <p:cNvPr id="7"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64F2BDA8-89FA-4361-AE05-1F345D370987}"/>
              </a:ext>
            </a:extLst>
          </p:cNvPr>
          <p:cNvSpPr txBox="1"/>
          <p:nvPr/>
        </p:nvSpPr>
        <p:spPr>
          <a:xfrm>
            <a:off x="365822" y="1866404"/>
            <a:ext cx="4496480" cy="284693"/>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1400" dirty="0"/>
              <a:t>Prayer is an important part of worship for Christians. </a:t>
            </a:r>
            <a:endParaRPr lang="en-GB" sz="1400" dirty="0">
              <a:cs typeface="Calibri"/>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14646" y="1193800"/>
            <a:ext cx="3383316" cy="2257306"/>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14646" y="3923503"/>
            <a:ext cx="3383316" cy="2252322"/>
          </a:xfrm>
          <a:prstGeom prst="rect">
            <a:avLst/>
          </a:prstGeom>
        </p:spPr>
      </p:pic>
    </p:spTree>
    <p:extLst>
      <p:ext uri="{BB962C8B-B14F-4D97-AF65-F5344CB8AC3E}">
        <p14:creationId xmlns:p14="http://schemas.microsoft.com/office/powerpoint/2010/main" val="3848325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425EFBB-84BC-4EEC-95D4-9EED0F7E56EB}"/>
              </a:ext>
            </a:extLst>
          </p:cNvPr>
          <p:cNvSpPr/>
          <p:nvPr/>
        </p:nvSpPr>
        <p:spPr>
          <a:xfrm>
            <a:off x="5165089" y="2421815"/>
            <a:ext cx="3446877" cy="26604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90000"/>
              </a:lnSpc>
              <a:spcBef>
                <a:spcPts val="750"/>
              </a:spcBef>
            </a:pPr>
            <a:r>
              <a:rPr lang="en-GB" sz="1400" dirty="0">
                <a:ea typeface="+mn-lt"/>
                <a:cs typeface="+mn-lt"/>
              </a:rPr>
              <a:t>Activity: What do you think?</a:t>
            </a:r>
          </a:p>
          <a:p>
            <a:pPr>
              <a:lnSpc>
                <a:spcPct val="90000"/>
              </a:lnSpc>
              <a:spcBef>
                <a:spcPts val="750"/>
              </a:spcBef>
            </a:pPr>
            <a:r>
              <a:rPr lang="en-GB" sz="1400" dirty="0">
                <a:cs typeface="Calibri"/>
              </a:rPr>
              <a:t>Discuss in pairs </a:t>
            </a:r>
          </a:p>
          <a:p>
            <a:pPr marL="257175" indent="-257175">
              <a:lnSpc>
                <a:spcPct val="90000"/>
              </a:lnSpc>
              <a:spcBef>
                <a:spcPts val="750"/>
              </a:spcBef>
              <a:buAutoNum type="arabicPeriod"/>
            </a:pPr>
            <a:r>
              <a:rPr lang="en-GB" sz="1400" dirty="0">
                <a:cs typeface="Calibri"/>
              </a:rPr>
              <a:t>Why you think a Christian would pray</a:t>
            </a:r>
          </a:p>
          <a:p>
            <a:pPr marL="257175" indent="-257175">
              <a:lnSpc>
                <a:spcPct val="90000"/>
              </a:lnSpc>
              <a:spcBef>
                <a:spcPts val="750"/>
              </a:spcBef>
              <a:buAutoNum type="arabicPeriod"/>
            </a:pPr>
            <a:r>
              <a:rPr lang="en-GB" sz="1400" dirty="0">
                <a:cs typeface="Calibri"/>
              </a:rPr>
              <a:t>What you think a Christian might pray for </a:t>
            </a:r>
          </a:p>
          <a:p>
            <a:pPr marL="257175" indent="-257175">
              <a:lnSpc>
                <a:spcPct val="90000"/>
              </a:lnSpc>
              <a:spcBef>
                <a:spcPts val="750"/>
              </a:spcBef>
              <a:buAutoNum type="arabicPeriod"/>
            </a:pPr>
            <a:r>
              <a:rPr lang="en-GB" sz="1400" dirty="0">
                <a:cs typeface="Calibri"/>
              </a:rPr>
              <a:t>Why you think they might pray for these things</a:t>
            </a:r>
          </a:p>
        </p:txBody>
      </p:sp>
      <p:sp>
        <p:nvSpPr>
          <p:cNvPr id="2" name="Title 1">
            <a:extLst>
              <a:ext uri="{FF2B5EF4-FFF2-40B4-BE49-F238E27FC236}">
                <a16:creationId xmlns:a16="http://schemas.microsoft.com/office/drawing/2014/main" id="{7BE649D6-2E85-4304-A33F-2AF294491D77}"/>
              </a:ext>
            </a:extLst>
          </p:cNvPr>
          <p:cNvSpPr>
            <a:spLocks noGrp="1"/>
          </p:cNvSpPr>
          <p:nvPr>
            <p:ph type="title"/>
          </p:nvPr>
        </p:nvSpPr>
        <p:spPr>
          <a:xfrm>
            <a:off x="604964" y="1084123"/>
            <a:ext cx="5118684" cy="650171"/>
          </a:xfrm>
        </p:spPr>
        <p:txBody>
          <a:bodyPr>
            <a:normAutofit/>
          </a:bodyPr>
          <a:lstStyle/>
          <a:p>
            <a:r>
              <a:rPr lang="en-GB" dirty="0"/>
              <a:t>Why do Christians pray?</a:t>
            </a:r>
          </a:p>
        </p:txBody>
      </p:sp>
      <p:sp>
        <p:nvSpPr>
          <p:cNvPr id="8" name="Content Placeholder 7">
            <a:extLst>
              <a:ext uri="{FF2B5EF4-FFF2-40B4-BE49-F238E27FC236}">
                <a16:creationId xmlns:a16="http://schemas.microsoft.com/office/drawing/2014/main" id="{43BEFE38-5F3C-48CB-88F9-252DF7833310}"/>
              </a:ext>
            </a:extLst>
          </p:cNvPr>
          <p:cNvSpPr>
            <a:spLocks noGrp="1"/>
          </p:cNvSpPr>
          <p:nvPr>
            <p:ph idx="1"/>
          </p:nvPr>
        </p:nvSpPr>
        <p:spPr>
          <a:xfrm>
            <a:off x="604964" y="3639643"/>
            <a:ext cx="4443725" cy="2278572"/>
          </a:xfrm>
          <a:ln>
            <a:noFill/>
          </a:ln>
        </p:spPr>
        <p:txBody>
          <a:bodyPr vert="horz" lIns="68580" tIns="34290" rIns="68580" bIns="34290" rtlCol="0" anchor="t">
            <a:normAutofit fontScale="92500" lnSpcReduction="20000"/>
          </a:bodyPr>
          <a:lstStyle/>
          <a:p>
            <a:r>
              <a:rPr lang="en-GB" sz="1500" dirty="0">
                <a:ea typeface="+mn-lt"/>
                <a:cs typeface="+mn-lt"/>
              </a:rPr>
              <a:t>Most Christians believe prayer deepens their faith in God and helps them come to a greater understanding of God's purpose for their lives.</a:t>
            </a:r>
            <a:r>
              <a:rPr lang="en-GB" sz="1500" dirty="0">
                <a:cs typeface="Calibri"/>
              </a:rPr>
              <a:t> </a:t>
            </a:r>
            <a:endParaRPr lang="en-US" sz="1500" dirty="0">
              <a:ea typeface="+mn-lt"/>
              <a:cs typeface="+mn-lt"/>
            </a:endParaRPr>
          </a:p>
          <a:p>
            <a:r>
              <a:rPr lang="en-GB" sz="1500" dirty="0">
                <a:cs typeface="Calibri"/>
              </a:rPr>
              <a:t>Through prayer Christians feel comforted and listened to by God. This helps them to lead a truly Christian life. </a:t>
            </a:r>
            <a:endParaRPr lang="en-US" sz="1500" dirty="0">
              <a:ea typeface="+mn-lt"/>
              <a:cs typeface="+mn-lt"/>
            </a:endParaRPr>
          </a:p>
          <a:p>
            <a:r>
              <a:rPr lang="en-GB" sz="1500" dirty="0">
                <a:ea typeface="+mn-lt"/>
                <a:cs typeface="+mn-lt"/>
              </a:rPr>
              <a:t>Jesus also encouraged His followers to pray: </a:t>
            </a:r>
          </a:p>
          <a:p>
            <a:r>
              <a:rPr lang="en-GB" sz="1500" dirty="0">
                <a:ea typeface="+mn-lt"/>
                <a:cs typeface="+mn-lt"/>
              </a:rPr>
              <a:t>Then Jesus told his disciples a parable to show them that they should always pray and not give up. </a:t>
            </a:r>
            <a:r>
              <a:rPr lang="en-GB" sz="1500" dirty="0">
                <a:cs typeface="Calibri"/>
              </a:rPr>
              <a:t>(Luke 18:1)</a:t>
            </a:r>
            <a:endParaRPr lang="en-GB" dirty="0">
              <a:cs typeface="Calibri"/>
            </a:endParaRPr>
          </a:p>
        </p:txBody>
      </p:sp>
      <p:sp>
        <p:nvSpPr>
          <p:cNvPr id="3" name="TextBox 2">
            <a:extLst>
              <a:ext uri="{FF2B5EF4-FFF2-40B4-BE49-F238E27FC236}">
                <a16:creationId xmlns:a16="http://schemas.microsoft.com/office/drawing/2014/main" id="{E860FF26-6AC4-4060-8BA2-D1504AD70D0A}"/>
              </a:ext>
            </a:extLst>
          </p:cNvPr>
          <p:cNvSpPr txBox="1"/>
          <p:nvPr/>
        </p:nvSpPr>
        <p:spPr>
          <a:xfrm>
            <a:off x="604964" y="2006013"/>
            <a:ext cx="3756241" cy="1361911"/>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1400" dirty="0">
                <a:cs typeface="Calibri"/>
              </a:rPr>
              <a:t>In prayer Christians:</a:t>
            </a:r>
            <a:endParaRPr lang="en-US" sz="1400" dirty="0">
              <a:ea typeface="+mn-lt"/>
              <a:cs typeface="+mn-lt"/>
            </a:endParaRPr>
          </a:p>
          <a:p>
            <a:pPr marL="214313" indent="-214313">
              <a:buFont typeface="Arial"/>
              <a:buChar char="•"/>
            </a:pPr>
            <a:r>
              <a:rPr lang="en-GB" sz="1400" dirty="0">
                <a:cs typeface="Calibri"/>
              </a:rPr>
              <a:t>Praise God</a:t>
            </a:r>
            <a:r>
              <a:rPr lang="en-US" sz="1400" dirty="0">
                <a:cs typeface="Calibri"/>
              </a:rPr>
              <a:t> </a:t>
            </a:r>
            <a:endParaRPr lang="en-US" sz="1400" dirty="0">
              <a:ea typeface="+mn-lt"/>
              <a:cs typeface="+mn-lt"/>
            </a:endParaRPr>
          </a:p>
          <a:p>
            <a:pPr marL="214313" indent="-214313">
              <a:buFont typeface="Arial"/>
              <a:buChar char="•"/>
            </a:pPr>
            <a:r>
              <a:rPr lang="en-GB" sz="1400" dirty="0">
                <a:cs typeface="Calibri"/>
              </a:rPr>
              <a:t>Confess their sins and asking forgiveness</a:t>
            </a:r>
            <a:r>
              <a:rPr lang="en-US" sz="1400" dirty="0">
                <a:cs typeface="Calibri"/>
              </a:rPr>
              <a:t> </a:t>
            </a:r>
            <a:endParaRPr lang="en-US" sz="1400" dirty="0">
              <a:ea typeface="+mn-lt"/>
              <a:cs typeface="+mn-lt"/>
            </a:endParaRPr>
          </a:p>
          <a:p>
            <a:pPr marL="214313" indent="-214313">
              <a:buFont typeface="Arial"/>
              <a:buChar char="•"/>
            </a:pPr>
            <a:r>
              <a:rPr lang="en-GB" sz="1400" dirty="0">
                <a:cs typeface="Calibri"/>
              </a:rPr>
              <a:t>Give thanks to God</a:t>
            </a:r>
            <a:r>
              <a:rPr lang="en-US" sz="1400" dirty="0">
                <a:cs typeface="Calibri"/>
              </a:rPr>
              <a:t> </a:t>
            </a:r>
            <a:endParaRPr lang="en-US" sz="1400" dirty="0">
              <a:ea typeface="+mn-lt"/>
              <a:cs typeface="+mn-lt"/>
            </a:endParaRPr>
          </a:p>
          <a:p>
            <a:pPr marL="214313" indent="-214313">
              <a:buFont typeface="Arial"/>
              <a:buChar char="•"/>
            </a:pPr>
            <a:r>
              <a:rPr lang="en-GB" sz="1400" dirty="0">
                <a:cs typeface="Calibri"/>
              </a:rPr>
              <a:t>Ask for things for themselves  </a:t>
            </a:r>
            <a:r>
              <a:rPr lang="en-US" sz="1400" dirty="0">
                <a:cs typeface="Calibri"/>
              </a:rPr>
              <a:t> </a:t>
            </a:r>
            <a:endParaRPr lang="en-US" sz="1400" dirty="0">
              <a:ea typeface="+mn-lt"/>
              <a:cs typeface="+mn-lt"/>
            </a:endParaRPr>
          </a:p>
          <a:p>
            <a:pPr marL="214313" indent="-214313">
              <a:buFont typeface="Arial"/>
              <a:buChar char="•"/>
            </a:pPr>
            <a:r>
              <a:rPr lang="en-GB" sz="1400" dirty="0">
                <a:cs typeface="Calibri"/>
              </a:rPr>
              <a:t>Pray for other people</a:t>
            </a:r>
            <a:endParaRPr lang="en-GB" sz="1400" dirty="0"/>
          </a:p>
        </p:txBody>
      </p:sp>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3041749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0316A-402E-475C-8890-493B4AC27801}"/>
              </a:ext>
            </a:extLst>
          </p:cNvPr>
          <p:cNvSpPr>
            <a:spLocks noGrp="1"/>
          </p:cNvSpPr>
          <p:nvPr>
            <p:ph type="title"/>
          </p:nvPr>
        </p:nvSpPr>
        <p:spPr>
          <a:xfrm>
            <a:off x="392339" y="1032949"/>
            <a:ext cx="3124201" cy="513613"/>
          </a:xfrm>
          <a:solidFill>
            <a:schemeClr val="bg1"/>
          </a:solidFill>
        </p:spPr>
        <p:txBody>
          <a:bodyPr/>
          <a:lstStyle/>
          <a:p>
            <a:r>
              <a:rPr lang="en-US" dirty="0">
                <a:cs typeface="Calibri Light"/>
              </a:rPr>
              <a:t>The Lord's Prayer</a:t>
            </a:r>
            <a:endParaRPr lang="en-US" dirty="0"/>
          </a:p>
        </p:txBody>
      </p:sp>
      <p:sp>
        <p:nvSpPr>
          <p:cNvPr id="3" name="Content Placeholder 2">
            <a:extLst>
              <a:ext uri="{FF2B5EF4-FFF2-40B4-BE49-F238E27FC236}">
                <a16:creationId xmlns:a16="http://schemas.microsoft.com/office/drawing/2014/main" id="{37104CAC-C9FC-4848-A32F-1FF8DBB32E4D}"/>
              </a:ext>
            </a:extLst>
          </p:cNvPr>
          <p:cNvSpPr>
            <a:spLocks noGrp="1"/>
          </p:cNvSpPr>
          <p:nvPr>
            <p:ph idx="1"/>
          </p:nvPr>
        </p:nvSpPr>
        <p:spPr>
          <a:xfrm>
            <a:off x="392339" y="1578460"/>
            <a:ext cx="6673479" cy="618476"/>
          </a:xfrm>
          <a:solidFill>
            <a:schemeClr val="bg1"/>
          </a:solidFill>
        </p:spPr>
        <p:txBody>
          <a:bodyPr vert="horz" lIns="68580" tIns="34290" rIns="68580" bIns="34290" rtlCol="0" anchor="t">
            <a:noAutofit/>
          </a:bodyPr>
          <a:lstStyle/>
          <a:p>
            <a:r>
              <a:rPr lang="en-GB" dirty="0">
                <a:ea typeface="+mn-lt"/>
                <a:cs typeface="+mn-lt"/>
              </a:rPr>
              <a:t>The</a:t>
            </a:r>
            <a:r>
              <a:rPr lang="en-GB" dirty="0">
                <a:cs typeface="Calibri" panose="020F0502020204030204"/>
              </a:rPr>
              <a:t> most well-known of all the Christian prayers is The Lord's Prayer.</a:t>
            </a:r>
          </a:p>
          <a:p>
            <a:r>
              <a:rPr lang="en-GB" dirty="0">
                <a:cs typeface="Calibri" panose="020F0502020204030204"/>
              </a:rPr>
              <a:t>"Our Father" is often taught to children.</a:t>
            </a:r>
          </a:p>
        </p:txBody>
      </p:sp>
      <p:sp>
        <p:nvSpPr>
          <p:cNvPr id="5" name="Rectangle 4">
            <a:extLst>
              <a:ext uri="{FF2B5EF4-FFF2-40B4-BE49-F238E27FC236}">
                <a16:creationId xmlns:a16="http://schemas.microsoft.com/office/drawing/2014/main" id="{DEA69019-7F1E-4D67-8AD0-4109DD3C399D}"/>
              </a:ext>
            </a:extLst>
          </p:cNvPr>
          <p:cNvSpPr/>
          <p:nvPr/>
        </p:nvSpPr>
        <p:spPr>
          <a:xfrm>
            <a:off x="6333421" y="5245199"/>
            <a:ext cx="2339330" cy="1313383"/>
          </a:xfrm>
          <a:prstGeom prst="rect">
            <a:avLst/>
          </a:prstGeom>
          <a:solidFill>
            <a:srgbClr val="006E7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ea typeface="+mn-lt"/>
                <a:cs typeface="+mn-lt"/>
              </a:rPr>
              <a:t>Did you know?</a:t>
            </a:r>
            <a:endParaRPr lang="en-US" sz="1400" dirty="0">
              <a:ea typeface="+mn-lt"/>
              <a:cs typeface="+mn-lt"/>
            </a:endParaRPr>
          </a:p>
          <a:p>
            <a:pPr algn="ctr"/>
            <a:r>
              <a:rPr lang="en-GB" sz="1400" dirty="0">
                <a:ea typeface="+mn-lt"/>
                <a:cs typeface="+mn-lt"/>
              </a:rPr>
              <a:t>The Lord's Prayer is important to Christians because it is the prayer that Jesus taught to his disciples.</a:t>
            </a:r>
            <a:endParaRPr lang="en-US" sz="1400" dirty="0">
              <a:cs typeface="Calibri"/>
            </a:endParaRPr>
          </a:p>
        </p:txBody>
      </p:sp>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7" name="TextBox 6"/>
          <p:cNvSpPr txBox="1"/>
          <p:nvPr/>
        </p:nvSpPr>
        <p:spPr>
          <a:xfrm>
            <a:off x="369515" y="5587005"/>
            <a:ext cx="5836261" cy="954107"/>
          </a:xfrm>
          <a:prstGeom prst="rect">
            <a:avLst/>
          </a:prstGeom>
          <a:noFill/>
        </p:spPr>
        <p:txBody>
          <a:bodyPr wrap="square" rtlCol="0">
            <a:spAutoFit/>
          </a:bodyPr>
          <a:lstStyle/>
          <a:p>
            <a:r>
              <a:rPr lang="en-GB" sz="1400" dirty="0">
                <a:cs typeface="Calibri"/>
              </a:rPr>
              <a:t>The Lord's Prayer plays a role in every service at Westminster Abbey. </a:t>
            </a:r>
          </a:p>
          <a:p>
            <a:endParaRPr lang="en-GB" sz="1400" dirty="0">
              <a:cs typeface="Calibri"/>
            </a:endParaRPr>
          </a:p>
          <a:p>
            <a:r>
              <a:rPr lang="en-GB" sz="1400" dirty="0">
                <a:cs typeface="Calibri"/>
              </a:rPr>
              <a:t>It is so important that Christians will often also say this prayer when they are praying in private.</a:t>
            </a:r>
            <a:endParaRPr lang="en-GB" sz="1400" dirty="0"/>
          </a:p>
        </p:txBody>
      </p:sp>
      <p:sp>
        <p:nvSpPr>
          <p:cNvPr id="9" name="TextBox 8"/>
          <p:cNvSpPr txBox="1"/>
          <p:nvPr/>
        </p:nvSpPr>
        <p:spPr>
          <a:xfrm>
            <a:off x="411100" y="2337699"/>
            <a:ext cx="3799651" cy="3108543"/>
          </a:xfrm>
          <a:prstGeom prst="rect">
            <a:avLst/>
          </a:prstGeom>
          <a:solidFill>
            <a:srgbClr val="9D9D9D"/>
          </a:solidFill>
          <a:ln>
            <a:solidFill>
              <a:schemeClr val="bg1"/>
            </a:solidFill>
          </a:ln>
        </p:spPr>
        <p:txBody>
          <a:bodyPr wrap="square" rtlCol="0">
            <a:spAutoFit/>
          </a:bodyPr>
          <a:lstStyle/>
          <a:p>
            <a:r>
              <a:rPr lang="en-GB" sz="1400" dirty="0">
                <a:solidFill>
                  <a:schemeClr val="bg1"/>
                </a:solidFill>
              </a:rPr>
              <a:t>Our Father, who art in heaven,</a:t>
            </a:r>
            <a:br>
              <a:rPr lang="en-GB" sz="1400" dirty="0">
                <a:solidFill>
                  <a:schemeClr val="bg1"/>
                </a:solidFill>
              </a:rPr>
            </a:br>
            <a:r>
              <a:rPr lang="en-GB" sz="1400" dirty="0">
                <a:solidFill>
                  <a:schemeClr val="bg1"/>
                </a:solidFill>
              </a:rPr>
              <a:t>hallowed be thy name;</a:t>
            </a:r>
            <a:br>
              <a:rPr lang="en-GB" sz="1400" dirty="0">
                <a:solidFill>
                  <a:schemeClr val="bg1"/>
                </a:solidFill>
              </a:rPr>
            </a:br>
            <a:r>
              <a:rPr lang="en-GB" sz="1400" dirty="0">
                <a:solidFill>
                  <a:schemeClr val="bg1"/>
                </a:solidFill>
              </a:rPr>
              <a:t>thy kingdom come;</a:t>
            </a:r>
            <a:br>
              <a:rPr lang="en-GB" sz="1400" dirty="0">
                <a:solidFill>
                  <a:schemeClr val="bg1"/>
                </a:solidFill>
              </a:rPr>
            </a:br>
            <a:r>
              <a:rPr lang="en-GB" sz="1400" dirty="0">
                <a:solidFill>
                  <a:schemeClr val="bg1"/>
                </a:solidFill>
              </a:rPr>
              <a:t>thy will be done;</a:t>
            </a:r>
            <a:br>
              <a:rPr lang="en-GB" sz="1400" dirty="0">
                <a:solidFill>
                  <a:schemeClr val="bg1"/>
                </a:solidFill>
              </a:rPr>
            </a:br>
            <a:r>
              <a:rPr lang="en-GB" sz="1400" dirty="0">
                <a:solidFill>
                  <a:schemeClr val="bg1"/>
                </a:solidFill>
              </a:rPr>
              <a:t>on earth as it is in heaven.</a:t>
            </a:r>
            <a:br>
              <a:rPr lang="en-GB" sz="1400" dirty="0">
                <a:solidFill>
                  <a:schemeClr val="bg1"/>
                </a:solidFill>
              </a:rPr>
            </a:br>
            <a:r>
              <a:rPr lang="en-GB" sz="1400" dirty="0">
                <a:solidFill>
                  <a:schemeClr val="bg1"/>
                </a:solidFill>
              </a:rPr>
              <a:t>Give us this day our daily bread.</a:t>
            </a:r>
            <a:br>
              <a:rPr lang="en-GB" sz="1400" dirty="0">
                <a:solidFill>
                  <a:schemeClr val="bg1"/>
                </a:solidFill>
              </a:rPr>
            </a:br>
            <a:r>
              <a:rPr lang="en-GB" sz="1400" dirty="0">
                <a:solidFill>
                  <a:schemeClr val="bg1"/>
                </a:solidFill>
              </a:rPr>
              <a:t>And forgive us our trespasses,</a:t>
            </a:r>
            <a:br>
              <a:rPr lang="en-GB" sz="1400" dirty="0">
                <a:solidFill>
                  <a:schemeClr val="bg1"/>
                </a:solidFill>
              </a:rPr>
            </a:br>
            <a:r>
              <a:rPr lang="en-GB" sz="1400" dirty="0">
                <a:solidFill>
                  <a:schemeClr val="bg1"/>
                </a:solidFill>
              </a:rPr>
              <a:t>as we forgive those who trespass against us.</a:t>
            </a:r>
            <a:br>
              <a:rPr lang="en-GB" sz="1400" dirty="0">
                <a:solidFill>
                  <a:schemeClr val="bg1"/>
                </a:solidFill>
              </a:rPr>
            </a:br>
            <a:r>
              <a:rPr lang="en-GB" sz="1400" dirty="0">
                <a:solidFill>
                  <a:schemeClr val="bg1"/>
                </a:solidFill>
              </a:rPr>
              <a:t>And lead us not into temptation;</a:t>
            </a:r>
            <a:br>
              <a:rPr lang="en-GB" sz="1400" dirty="0">
                <a:solidFill>
                  <a:schemeClr val="bg1"/>
                </a:solidFill>
              </a:rPr>
            </a:br>
            <a:r>
              <a:rPr lang="en-GB" sz="1400" dirty="0">
                <a:solidFill>
                  <a:schemeClr val="bg1"/>
                </a:solidFill>
              </a:rPr>
              <a:t>but deliver us from evil.</a:t>
            </a:r>
            <a:br>
              <a:rPr lang="en-GB" sz="1400" dirty="0">
                <a:solidFill>
                  <a:schemeClr val="bg1"/>
                </a:solidFill>
              </a:rPr>
            </a:br>
            <a:r>
              <a:rPr lang="en-GB" sz="1400" dirty="0">
                <a:solidFill>
                  <a:schemeClr val="bg1"/>
                </a:solidFill>
              </a:rPr>
              <a:t>For thine is the kingdom,</a:t>
            </a:r>
            <a:br>
              <a:rPr lang="en-GB" sz="1400" dirty="0">
                <a:solidFill>
                  <a:schemeClr val="bg1"/>
                </a:solidFill>
              </a:rPr>
            </a:br>
            <a:r>
              <a:rPr lang="en-GB" sz="1400" dirty="0">
                <a:solidFill>
                  <a:schemeClr val="bg1"/>
                </a:solidFill>
              </a:rPr>
              <a:t>the power and the glory,</a:t>
            </a:r>
            <a:br>
              <a:rPr lang="en-GB" sz="1400" dirty="0">
                <a:solidFill>
                  <a:schemeClr val="bg1"/>
                </a:solidFill>
              </a:rPr>
            </a:br>
            <a:r>
              <a:rPr lang="en-GB" sz="1400" dirty="0">
                <a:solidFill>
                  <a:schemeClr val="bg1"/>
                </a:solidFill>
              </a:rPr>
              <a:t>for ever and ever.</a:t>
            </a:r>
            <a:br>
              <a:rPr lang="en-GB" sz="1400" dirty="0">
                <a:solidFill>
                  <a:schemeClr val="bg1"/>
                </a:solidFill>
              </a:rPr>
            </a:br>
            <a:r>
              <a:rPr lang="en-GB" sz="1400" dirty="0">
                <a:solidFill>
                  <a:schemeClr val="bg1"/>
                </a:solidFill>
              </a:rPr>
              <a:t>Amen.</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19550" y="2337699"/>
            <a:ext cx="4053201" cy="2702134"/>
          </a:xfrm>
          <a:prstGeom prst="rect">
            <a:avLst/>
          </a:prstGeom>
        </p:spPr>
      </p:pic>
    </p:spTree>
    <p:extLst>
      <p:ext uri="{BB962C8B-B14F-4D97-AF65-F5344CB8AC3E}">
        <p14:creationId xmlns:p14="http://schemas.microsoft.com/office/powerpoint/2010/main" val="3488008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1F7E6-B723-4D83-B8CE-381FF84C6477}"/>
              </a:ext>
            </a:extLst>
          </p:cNvPr>
          <p:cNvSpPr>
            <a:spLocks noGrp="1"/>
          </p:cNvSpPr>
          <p:nvPr>
            <p:ph type="title"/>
          </p:nvPr>
        </p:nvSpPr>
        <p:spPr>
          <a:xfrm>
            <a:off x="491491" y="1168399"/>
            <a:ext cx="3840086" cy="553101"/>
          </a:xfrm>
        </p:spPr>
        <p:txBody>
          <a:bodyPr>
            <a:normAutofit/>
          </a:bodyPr>
          <a:lstStyle/>
          <a:p>
            <a:r>
              <a:rPr lang="en-GB" dirty="0">
                <a:cs typeface="Calibri Light"/>
              </a:rPr>
              <a:t>Holy Communion</a:t>
            </a:r>
          </a:p>
        </p:txBody>
      </p:sp>
      <p:sp>
        <p:nvSpPr>
          <p:cNvPr id="3" name="Content Placeholder 2">
            <a:extLst>
              <a:ext uri="{FF2B5EF4-FFF2-40B4-BE49-F238E27FC236}">
                <a16:creationId xmlns:a16="http://schemas.microsoft.com/office/drawing/2014/main" id="{92FBD4CC-C3C9-4A80-81EC-E2F762142A09}"/>
              </a:ext>
            </a:extLst>
          </p:cNvPr>
          <p:cNvSpPr>
            <a:spLocks noGrp="1"/>
          </p:cNvSpPr>
          <p:nvPr>
            <p:ph idx="1"/>
          </p:nvPr>
        </p:nvSpPr>
        <p:spPr>
          <a:xfrm>
            <a:off x="491491" y="2039226"/>
            <a:ext cx="3712209" cy="3510674"/>
          </a:xfrm>
          <a:solidFill>
            <a:schemeClr val="bg1"/>
          </a:solidFill>
        </p:spPr>
        <p:txBody>
          <a:bodyPr vert="horz" lIns="68580" tIns="34290" rIns="68580" bIns="34290" rtlCol="0" anchor="t">
            <a:normAutofit fontScale="92500"/>
          </a:bodyPr>
          <a:lstStyle/>
          <a:p>
            <a:r>
              <a:rPr lang="en-GB" sz="1500" dirty="0"/>
              <a:t>Formal prayers, like The Lord's Prayer, are said during services at Westminster Abbey.</a:t>
            </a:r>
          </a:p>
          <a:p>
            <a:r>
              <a:rPr lang="en-GB" sz="1500" dirty="0"/>
              <a:t>The Eucharist, or Holy Communion, is one these services.</a:t>
            </a:r>
            <a:endParaRPr lang="en-GB" sz="1500" dirty="0">
              <a:cs typeface="Calibri"/>
            </a:endParaRPr>
          </a:p>
          <a:p>
            <a:r>
              <a:rPr lang="en-GB" sz="1500" dirty="0">
                <a:cs typeface="Calibri"/>
              </a:rPr>
              <a:t>At Westminster Abbey, Holy Communion takes place every day and a special sung Eucharist service happens every Sunday.</a:t>
            </a:r>
          </a:p>
          <a:p>
            <a:r>
              <a:rPr lang="en-GB" sz="1500" dirty="0"/>
              <a:t>In this important service, Christians come together to remember the Last Supper and celebrate the death and resurrection of Jesus. </a:t>
            </a:r>
          </a:p>
          <a:p>
            <a:r>
              <a:rPr lang="en-GB" sz="1500" dirty="0"/>
              <a:t>They share prayers and bread and wine that represent the body and blood of Christ. </a:t>
            </a:r>
            <a:endParaRPr lang="en-GB" sz="1500" dirty="0">
              <a:cs typeface="Calibri"/>
            </a:endParaRPr>
          </a:p>
        </p:txBody>
      </p:sp>
      <p:sp>
        <p:nvSpPr>
          <p:cNvPr id="7"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331577" y="2077495"/>
            <a:ext cx="4138404" cy="2861411"/>
          </a:xfrm>
          <a:prstGeom prst="rect">
            <a:avLst/>
          </a:prstGeom>
        </p:spPr>
      </p:pic>
    </p:spTree>
    <p:extLst>
      <p:ext uri="{BB962C8B-B14F-4D97-AF65-F5344CB8AC3E}">
        <p14:creationId xmlns:p14="http://schemas.microsoft.com/office/powerpoint/2010/main" val="3223457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7B0401-A694-4D27-8B68-C3ED503C1A62}"/>
              </a:ext>
            </a:extLst>
          </p:cNvPr>
          <p:cNvSpPr txBox="1"/>
          <p:nvPr/>
        </p:nvSpPr>
        <p:spPr>
          <a:xfrm>
            <a:off x="263646" y="5523126"/>
            <a:ext cx="8657049" cy="623248"/>
          </a:xfrm>
          <a:prstGeom prst="rect">
            <a:avLst/>
          </a:prstGeom>
          <a:solidFill>
            <a:schemeClr val="bg1"/>
          </a:solid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GB" dirty="0">
                <a:cs typeface="Calibri"/>
              </a:rPr>
              <a:t>The painting behind the High Altar at Westminster Abbey shows the first Eucharist taking place at The Last Supper.</a:t>
            </a:r>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2" name="Picture 1"/>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25684" y="1896635"/>
            <a:ext cx="8140406" cy="2930546"/>
          </a:xfrm>
          <a:prstGeom prst="rect">
            <a:avLst/>
          </a:prstGeom>
        </p:spPr>
      </p:pic>
    </p:spTree>
    <p:extLst>
      <p:ext uri="{BB962C8B-B14F-4D97-AF65-F5344CB8AC3E}">
        <p14:creationId xmlns:p14="http://schemas.microsoft.com/office/powerpoint/2010/main" val="36746469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065EC6E-6882-40C6-9A66-9D14DF2D7A40}"/>
              </a:ext>
            </a:extLst>
          </p:cNvPr>
          <p:cNvSpPr>
            <a:spLocks noGrp="1"/>
          </p:cNvSpPr>
          <p:nvPr>
            <p:ph idx="1"/>
          </p:nvPr>
        </p:nvSpPr>
        <p:spPr>
          <a:xfrm>
            <a:off x="101732" y="3368761"/>
            <a:ext cx="2084141" cy="1616762"/>
          </a:xfrm>
        </p:spPr>
        <p:txBody>
          <a:bodyPr vert="horz" lIns="68580" tIns="34290" rIns="68580" bIns="34290" rtlCol="0" anchor="t">
            <a:noAutofit/>
          </a:bodyPr>
          <a:lstStyle/>
          <a:p>
            <a:pPr marL="514350" indent="-342900">
              <a:buAutoNum type="arabicPeriod"/>
            </a:pPr>
            <a:r>
              <a:rPr lang="en-GB" dirty="0"/>
              <a:t>High altar </a:t>
            </a:r>
            <a:endParaRPr lang="en-GB" dirty="0">
              <a:cs typeface="Calibri"/>
            </a:endParaRPr>
          </a:p>
          <a:p>
            <a:pPr marL="514350" indent="-342900">
              <a:buAutoNum type="arabicPeriod"/>
            </a:pPr>
            <a:r>
              <a:rPr lang="en-GB" dirty="0"/>
              <a:t>Pulpit</a:t>
            </a:r>
            <a:endParaRPr lang="en-GB" dirty="0">
              <a:cs typeface="Calibri"/>
            </a:endParaRPr>
          </a:p>
          <a:p>
            <a:pPr marL="514350" indent="-342900">
              <a:buAutoNum type="arabicPeriod"/>
            </a:pPr>
            <a:r>
              <a:rPr lang="en-GB" dirty="0"/>
              <a:t>Lectern</a:t>
            </a:r>
            <a:endParaRPr lang="en-GB" dirty="0">
              <a:cs typeface="Calibri"/>
            </a:endParaRPr>
          </a:p>
          <a:p>
            <a:pPr marL="514350" indent="-342900">
              <a:buAutoNum type="arabicPeriod"/>
            </a:pPr>
            <a:r>
              <a:rPr lang="en-GB" dirty="0"/>
              <a:t>Quire </a:t>
            </a:r>
            <a:endParaRPr lang="en-GB" dirty="0">
              <a:cs typeface="Calibri"/>
            </a:endParaRPr>
          </a:p>
          <a:p>
            <a:pPr marL="514350" indent="-342900">
              <a:buAutoNum type="arabicPeriod"/>
            </a:pPr>
            <a:r>
              <a:rPr lang="en-GB" dirty="0"/>
              <a:t>Candles and cross</a:t>
            </a:r>
            <a:endParaRPr lang="en-GB" dirty="0">
              <a:cs typeface="Calibri"/>
            </a:endParaRPr>
          </a:p>
          <a:p>
            <a:pPr marL="514350" indent="-342900">
              <a:buAutoNum type="arabicPeriod"/>
            </a:pPr>
            <a:r>
              <a:rPr lang="en-GB" dirty="0"/>
              <a:t>Prayer book (</a:t>
            </a:r>
            <a:r>
              <a:rPr lang="en-GB" i="1" dirty="0"/>
              <a:t>The Book of Common Prayer</a:t>
            </a:r>
            <a:r>
              <a:rPr lang="en-GB" dirty="0"/>
              <a:t>)</a:t>
            </a:r>
            <a:endParaRPr lang="en-GB" dirty="0">
              <a:cs typeface="Calibri"/>
            </a:endParaRPr>
          </a:p>
          <a:p>
            <a:endParaRPr lang="en-GB" sz="1500" dirty="0"/>
          </a:p>
          <a:p>
            <a:endParaRPr lang="en-GB" sz="1500" dirty="0"/>
          </a:p>
          <a:p>
            <a:endParaRPr lang="en-GB" sz="1500" dirty="0">
              <a:cs typeface="Calibri" panose="020F0502020204030204"/>
            </a:endParaRPr>
          </a:p>
          <a:p>
            <a:endParaRPr lang="en-GB" sz="1500" dirty="0">
              <a:cs typeface="Calibri" panose="020F0502020204030204"/>
            </a:endParaRPr>
          </a:p>
        </p:txBody>
      </p:sp>
      <p:sp>
        <p:nvSpPr>
          <p:cNvPr id="2" name="Rectangle 1">
            <a:extLst>
              <a:ext uri="{FF2B5EF4-FFF2-40B4-BE49-F238E27FC236}">
                <a16:creationId xmlns:a16="http://schemas.microsoft.com/office/drawing/2014/main" id="{CB465BC0-99B0-443E-B7CB-CBF4080559ED}"/>
              </a:ext>
            </a:extLst>
          </p:cNvPr>
          <p:cNvSpPr/>
          <p:nvPr/>
        </p:nvSpPr>
        <p:spPr>
          <a:xfrm>
            <a:off x="320777" y="1150374"/>
            <a:ext cx="1963379" cy="1880417"/>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cs typeface="Calibri"/>
              </a:rPr>
              <a:t>Activity: Match the word to its picture and definition to find six things that play an important role in services at Westminster Abbey</a:t>
            </a:r>
            <a:endParaRPr lang="en-GB" sz="1400" dirty="0"/>
          </a:p>
        </p:txBody>
      </p:sp>
      <p:sp>
        <p:nvSpPr>
          <p:cNvPr id="18" name="Rectangle 17">
            <a:extLst>
              <a:ext uri="{FF2B5EF4-FFF2-40B4-BE49-F238E27FC236}">
                <a16:creationId xmlns:a16="http://schemas.microsoft.com/office/drawing/2014/main" id="{8AAFFF3C-18F0-4693-9AF2-7593447220D1}"/>
              </a:ext>
            </a:extLst>
          </p:cNvPr>
          <p:cNvSpPr/>
          <p:nvPr/>
        </p:nvSpPr>
        <p:spPr>
          <a:xfrm>
            <a:off x="3070450" y="856142"/>
            <a:ext cx="682112" cy="682112"/>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b="1" dirty="0">
                <a:cs typeface="Calibri"/>
              </a:rPr>
              <a:t>A</a:t>
            </a:r>
            <a:endParaRPr lang="en-GB" sz="1350" b="1" dirty="0"/>
          </a:p>
        </p:txBody>
      </p:sp>
      <p:sp>
        <p:nvSpPr>
          <p:cNvPr id="19" name="Rectangle 18">
            <a:extLst>
              <a:ext uri="{FF2B5EF4-FFF2-40B4-BE49-F238E27FC236}">
                <a16:creationId xmlns:a16="http://schemas.microsoft.com/office/drawing/2014/main" id="{6AF2473E-C2D3-45EF-AFEF-2358420343F5}"/>
              </a:ext>
            </a:extLst>
          </p:cNvPr>
          <p:cNvSpPr/>
          <p:nvPr/>
        </p:nvSpPr>
        <p:spPr>
          <a:xfrm>
            <a:off x="5431485" y="856142"/>
            <a:ext cx="682112" cy="682112"/>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cs typeface="Calibri"/>
              </a:rPr>
              <a:t>B</a:t>
            </a:r>
            <a:endParaRPr lang="en-GB" sz="1350" dirty="0"/>
          </a:p>
        </p:txBody>
      </p:sp>
      <p:sp>
        <p:nvSpPr>
          <p:cNvPr id="20" name="Rectangle 19">
            <a:extLst>
              <a:ext uri="{FF2B5EF4-FFF2-40B4-BE49-F238E27FC236}">
                <a16:creationId xmlns:a16="http://schemas.microsoft.com/office/drawing/2014/main" id="{A1D26BBB-36FD-4BE2-A245-6D5112D7AD5E}"/>
              </a:ext>
            </a:extLst>
          </p:cNvPr>
          <p:cNvSpPr/>
          <p:nvPr/>
        </p:nvSpPr>
        <p:spPr>
          <a:xfrm>
            <a:off x="7575360" y="856142"/>
            <a:ext cx="682112" cy="682112"/>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b="1" dirty="0">
                <a:cs typeface="Calibri"/>
              </a:rPr>
              <a:t>C</a:t>
            </a:r>
            <a:endParaRPr lang="en-GB" sz="1350" b="1" dirty="0"/>
          </a:p>
        </p:txBody>
      </p:sp>
      <p:sp>
        <p:nvSpPr>
          <p:cNvPr id="21" name="Rectangle 20">
            <a:extLst>
              <a:ext uri="{FF2B5EF4-FFF2-40B4-BE49-F238E27FC236}">
                <a16:creationId xmlns:a16="http://schemas.microsoft.com/office/drawing/2014/main" id="{FAB61362-2715-4AE8-B0C5-021E33E0A7D3}"/>
              </a:ext>
            </a:extLst>
          </p:cNvPr>
          <p:cNvSpPr/>
          <p:nvPr/>
        </p:nvSpPr>
        <p:spPr>
          <a:xfrm>
            <a:off x="3138394" y="3645770"/>
            <a:ext cx="682112" cy="682112"/>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b="1" dirty="0">
                <a:cs typeface="Calibri"/>
              </a:rPr>
              <a:t>D</a:t>
            </a:r>
            <a:endParaRPr lang="en-GB" sz="1350" b="1" dirty="0"/>
          </a:p>
        </p:txBody>
      </p:sp>
      <p:sp>
        <p:nvSpPr>
          <p:cNvPr id="22" name="Rectangle 21">
            <a:extLst>
              <a:ext uri="{FF2B5EF4-FFF2-40B4-BE49-F238E27FC236}">
                <a16:creationId xmlns:a16="http://schemas.microsoft.com/office/drawing/2014/main" id="{30A5A79E-6345-474D-ACB6-86D7596BCAF4}"/>
              </a:ext>
            </a:extLst>
          </p:cNvPr>
          <p:cNvSpPr/>
          <p:nvPr/>
        </p:nvSpPr>
        <p:spPr>
          <a:xfrm>
            <a:off x="5405029" y="3646333"/>
            <a:ext cx="682112" cy="682112"/>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b="1" dirty="0">
                <a:cs typeface="Calibri"/>
              </a:rPr>
              <a:t>E</a:t>
            </a:r>
            <a:endParaRPr lang="en-GB" sz="1350" b="1" dirty="0"/>
          </a:p>
        </p:txBody>
      </p:sp>
      <p:sp>
        <p:nvSpPr>
          <p:cNvPr id="23" name="Rectangle 22">
            <a:extLst>
              <a:ext uri="{FF2B5EF4-FFF2-40B4-BE49-F238E27FC236}">
                <a16:creationId xmlns:a16="http://schemas.microsoft.com/office/drawing/2014/main" id="{0E1AAC91-108D-41A0-955D-3C6517EF2218}"/>
              </a:ext>
            </a:extLst>
          </p:cNvPr>
          <p:cNvSpPr/>
          <p:nvPr/>
        </p:nvSpPr>
        <p:spPr>
          <a:xfrm>
            <a:off x="7561032" y="3636551"/>
            <a:ext cx="682112" cy="691331"/>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b="1" dirty="0">
                <a:cs typeface="Calibri"/>
              </a:rPr>
              <a:t>F</a:t>
            </a:r>
            <a:endParaRPr lang="en-GB" sz="1350" b="1" dirty="0"/>
          </a:p>
        </p:txBody>
      </p:sp>
      <p:sp>
        <p:nvSpPr>
          <p:cNvPr id="1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44427" y="4506707"/>
            <a:ext cx="1282501" cy="2087792"/>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48811" y="1626272"/>
            <a:ext cx="2364167" cy="1840673"/>
          </a:xfrm>
          <a:prstGeom prst="rect">
            <a:avLst/>
          </a:prstGeom>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52803" y="4506707"/>
            <a:ext cx="2470517" cy="1658776"/>
          </a:xfrm>
          <a:prstGeom prst="rect">
            <a:avLst/>
          </a:prstGeom>
        </p:spPr>
      </p:pic>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92060" y="1675674"/>
            <a:ext cx="1220057" cy="1828780"/>
          </a:xfrm>
          <a:prstGeom prst="rect">
            <a:avLst/>
          </a:prstGeom>
        </p:spPr>
      </p:pic>
      <p:pic>
        <p:nvPicPr>
          <p:cNvPr id="8" name="Picture 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037996" y="1621007"/>
            <a:ext cx="1469089" cy="1883447"/>
          </a:xfrm>
          <a:prstGeom prst="rect">
            <a:avLst/>
          </a:prstGeom>
        </p:spPr>
      </p:pic>
      <p:pic>
        <p:nvPicPr>
          <p:cNvPr id="9" name="Picture 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292060" y="4459979"/>
            <a:ext cx="1183748" cy="2066393"/>
          </a:xfrm>
          <a:prstGeom prst="rect">
            <a:avLst/>
          </a:prstGeom>
        </p:spPr>
      </p:pic>
    </p:spTree>
    <p:extLst>
      <p:ext uri="{BB962C8B-B14F-4D97-AF65-F5344CB8AC3E}">
        <p14:creationId xmlns:p14="http://schemas.microsoft.com/office/powerpoint/2010/main" val="23008324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8AAFFF3C-18F0-4693-9AF2-7593447220D1}"/>
              </a:ext>
            </a:extLst>
          </p:cNvPr>
          <p:cNvSpPr/>
          <p:nvPr/>
        </p:nvSpPr>
        <p:spPr>
          <a:xfrm>
            <a:off x="1576784" y="995741"/>
            <a:ext cx="682112" cy="682112"/>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cs typeface="Calibri"/>
              </a:rPr>
              <a:t>A</a:t>
            </a:r>
            <a:endParaRPr lang="en-GB" sz="1350" dirty="0"/>
          </a:p>
        </p:txBody>
      </p:sp>
      <p:sp>
        <p:nvSpPr>
          <p:cNvPr id="19" name="Rectangle 18">
            <a:extLst>
              <a:ext uri="{FF2B5EF4-FFF2-40B4-BE49-F238E27FC236}">
                <a16:creationId xmlns:a16="http://schemas.microsoft.com/office/drawing/2014/main" id="{6AF2473E-C2D3-45EF-AFEF-2358420343F5}"/>
              </a:ext>
            </a:extLst>
          </p:cNvPr>
          <p:cNvSpPr/>
          <p:nvPr/>
        </p:nvSpPr>
        <p:spPr>
          <a:xfrm>
            <a:off x="4428929" y="952495"/>
            <a:ext cx="682112" cy="6821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b="1" dirty="0">
                <a:cs typeface="Calibri"/>
              </a:rPr>
              <a:t>B</a:t>
            </a:r>
            <a:endParaRPr lang="en-GB" sz="1350" b="1" dirty="0"/>
          </a:p>
        </p:txBody>
      </p:sp>
      <p:sp>
        <p:nvSpPr>
          <p:cNvPr id="20" name="Rectangle 19">
            <a:extLst>
              <a:ext uri="{FF2B5EF4-FFF2-40B4-BE49-F238E27FC236}">
                <a16:creationId xmlns:a16="http://schemas.microsoft.com/office/drawing/2014/main" id="{A1D26BBB-36FD-4BE2-A245-6D5112D7AD5E}"/>
              </a:ext>
            </a:extLst>
          </p:cNvPr>
          <p:cNvSpPr/>
          <p:nvPr/>
        </p:nvSpPr>
        <p:spPr>
          <a:xfrm>
            <a:off x="7242741" y="952495"/>
            <a:ext cx="682112" cy="682112"/>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b="1" dirty="0">
                <a:cs typeface="Calibri"/>
              </a:rPr>
              <a:t>C</a:t>
            </a:r>
            <a:endParaRPr lang="en-GB" sz="1350" b="1" dirty="0"/>
          </a:p>
        </p:txBody>
      </p:sp>
      <p:sp>
        <p:nvSpPr>
          <p:cNvPr id="21" name="Rectangle 20">
            <a:extLst>
              <a:ext uri="{FF2B5EF4-FFF2-40B4-BE49-F238E27FC236}">
                <a16:creationId xmlns:a16="http://schemas.microsoft.com/office/drawing/2014/main" id="{FAB61362-2715-4AE8-B0C5-021E33E0A7D3}"/>
              </a:ext>
            </a:extLst>
          </p:cNvPr>
          <p:cNvSpPr/>
          <p:nvPr/>
        </p:nvSpPr>
        <p:spPr>
          <a:xfrm>
            <a:off x="1593923" y="3830353"/>
            <a:ext cx="682112" cy="682112"/>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b="1" dirty="0">
                <a:cs typeface="Calibri"/>
              </a:rPr>
              <a:t>D</a:t>
            </a:r>
            <a:endParaRPr lang="en-GB" sz="1350" b="1" dirty="0"/>
          </a:p>
        </p:txBody>
      </p:sp>
      <p:sp>
        <p:nvSpPr>
          <p:cNvPr id="22" name="Rectangle 21">
            <a:extLst>
              <a:ext uri="{FF2B5EF4-FFF2-40B4-BE49-F238E27FC236}">
                <a16:creationId xmlns:a16="http://schemas.microsoft.com/office/drawing/2014/main" id="{30A5A79E-6345-474D-ACB6-86D7596BCAF4}"/>
              </a:ext>
            </a:extLst>
          </p:cNvPr>
          <p:cNvSpPr/>
          <p:nvPr/>
        </p:nvSpPr>
        <p:spPr>
          <a:xfrm>
            <a:off x="4501704" y="3834501"/>
            <a:ext cx="682112" cy="682112"/>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b="1" dirty="0">
                <a:cs typeface="Calibri"/>
              </a:rPr>
              <a:t>E</a:t>
            </a:r>
            <a:endParaRPr lang="en-GB" sz="1350" b="1" dirty="0"/>
          </a:p>
        </p:txBody>
      </p:sp>
      <p:sp>
        <p:nvSpPr>
          <p:cNvPr id="23" name="Rectangle 22">
            <a:extLst>
              <a:ext uri="{FF2B5EF4-FFF2-40B4-BE49-F238E27FC236}">
                <a16:creationId xmlns:a16="http://schemas.microsoft.com/office/drawing/2014/main" id="{0E1AAC91-108D-41A0-955D-3C6517EF2218}"/>
              </a:ext>
            </a:extLst>
          </p:cNvPr>
          <p:cNvSpPr/>
          <p:nvPr/>
        </p:nvSpPr>
        <p:spPr>
          <a:xfrm>
            <a:off x="7127262" y="3830353"/>
            <a:ext cx="682112" cy="691331"/>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b="1" dirty="0">
                <a:cs typeface="Calibri"/>
              </a:rPr>
              <a:t>F</a:t>
            </a:r>
            <a:endParaRPr lang="en-GB" sz="1350" b="1" dirty="0"/>
          </a:p>
        </p:txBody>
      </p:sp>
      <p:sp>
        <p:nvSpPr>
          <p:cNvPr id="5" name="TextBox 4">
            <a:extLst>
              <a:ext uri="{FF2B5EF4-FFF2-40B4-BE49-F238E27FC236}">
                <a16:creationId xmlns:a16="http://schemas.microsoft.com/office/drawing/2014/main" id="{3A72B42C-607D-4E2C-BD4E-135956617EE8}"/>
              </a:ext>
            </a:extLst>
          </p:cNvPr>
          <p:cNvSpPr txBox="1"/>
          <p:nvPr/>
        </p:nvSpPr>
        <p:spPr>
          <a:xfrm rot="16200000">
            <a:off x="-805579" y="4436988"/>
            <a:ext cx="2331406" cy="577081"/>
          </a:xfrm>
          <a:prstGeom prst="rect">
            <a:avLst/>
          </a:prstGeom>
          <a:solidFill>
            <a:schemeClr val="bg1"/>
          </a:solid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a:r>
              <a:rPr lang="en-GB" sz="3300"/>
              <a:t>Answers</a:t>
            </a:r>
            <a:endParaRPr lang="en-GB" sz="3300">
              <a:cs typeface="Calibri"/>
            </a:endParaRPr>
          </a:p>
        </p:txBody>
      </p:sp>
      <p:sp>
        <p:nvSpPr>
          <p:cNvPr id="25"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26" name="Picture 2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20968" y="4619510"/>
            <a:ext cx="1228022" cy="1999105"/>
          </a:xfrm>
          <a:prstGeom prst="rect">
            <a:avLst/>
          </a:prstGeom>
        </p:spPr>
      </p:pic>
      <p:pic>
        <p:nvPicPr>
          <p:cNvPr id="27" name="Picture 2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3246" y="1845648"/>
            <a:ext cx="2263467" cy="1762271"/>
          </a:xfrm>
          <a:prstGeom prst="rect">
            <a:avLst/>
          </a:prstGeom>
        </p:spPr>
      </p:pic>
      <p:pic>
        <p:nvPicPr>
          <p:cNvPr id="28" name="Picture 2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64997" y="4704537"/>
            <a:ext cx="2470517" cy="1658776"/>
          </a:xfrm>
          <a:prstGeom prst="rect">
            <a:avLst/>
          </a:prstGeom>
        </p:spPr>
      </p:pic>
      <p:pic>
        <p:nvPicPr>
          <p:cNvPr id="3" name="Picture 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982691" y="1757796"/>
            <a:ext cx="1202211" cy="1802029"/>
          </a:xfrm>
          <a:prstGeom prst="rect">
            <a:avLst/>
          </a:prstGeom>
        </p:spPr>
      </p:pic>
      <p:pic>
        <p:nvPicPr>
          <p:cNvPr id="29" name="Picture 2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054308" y="1772950"/>
            <a:ext cx="1469089" cy="1883447"/>
          </a:xfrm>
          <a:prstGeom prst="rect">
            <a:avLst/>
          </a:prstGeom>
        </p:spPr>
      </p:pic>
      <p:pic>
        <p:nvPicPr>
          <p:cNvPr id="30" name="Picture 2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897199" y="4602240"/>
            <a:ext cx="1142238" cy="1993932"/>
          </a:xfrm>
          <a:prstGeom prst="rect">
            <a:avLst/>
          </a:prstGeom>
        </p:spPr>
      </p:pic>
      <p:sp>
        <p:nvSpPr>
          <p:cNvPr id="7" name="TextBox 6">
            <a:extLst>
              <a:ext uri="{FF2B5EF4-FFF2-40B4-BE49-F238E27FC236}">
                <a16:creationId xmlns:a16="http://schemas.microsoft.com/office/drawing/2014/main" id="{64D1E510-8D78-418C-9D55-8FA115C6132B}"/>
              </a:ext>
            </a:extLst>
          </p:cNvPr>
          <p:cNvSpPr txBox="1"/>
          <p:nvPr/>
        </p:nvSpPr>
        <p:spPr>
          <a:xfrm>
            <a:off x="7924853" y="2513156"/>
            <a:ext cx="945715" cy="276999"/>
          </a:xfrm>
          <a:prstGeom prst="rect">
            <a:avLst/>
          </a:prstGeom>
          <a:solidFill>
            <a:schemeClr val="accent1"/>
          </a:solid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1350" b="1" dirty="0">
                <a:solidFill>
                  <a:schemeClr val="bg1"/>
                </a:solidFill>
                <a:cs typeface="Calibri"/>
              </a:rPr>
              <a:t>2. Pulpit</a:t>
            </a:r>
          </a:p>
        </p:txBody>
      </p:sp>
      <p:sp>
        <p:nvSpPr>
          <p:cNvPr id="8" name="TextBox 7">
            <a:extLst>
              <a:ext uri="{FF2B5EF4-FFF2-40B4-BE49-F238E27FC236}">
                <a16:creationId xmlns:a16="http://schemas.microsoft.com/office/drawing/2014/main" id="{601C0179-EECE-4C3B-8DA6-74EF29A926E4}"/>
              </a:ext>
            </a:extLst>
          </p:cNvPr>
          <p:cNvSpPr txBox="1"/>
          <p:nvPr/>
        </p:nvSpPr>
        <p:spPr>
          <a:xfrm>
            <a:off x="7728647" y="5395425"/>
            <a:ext cx="1070975" cy="276999"/>
          </a:xfrm>
          <a:prstGeom prst="rect">
            <a:avLst/>
          </a:prstGeom>
          <a:solidFill>
            <a:srgbClr val="9D9D9D"/>
          </a:solid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1350" b="1" dirty="0">
                <a:solidFill>
                  <a:schemeClr val="bg1"/>
                </a:solidFill>
                <a:cs typeface="Calibri"/>
              </a:rPr>
              <a:t>3. Lectern</a:t>
            </a:r>
          </a:p>
        </p:txBody>
      </p:sp>
      <p:sp>
        <p:nvSpPr>
          <p:cNvPr id="6" name="TextBox 5">
            <a:extLst>
              <a:ext uri="{FF2B5EF4-FFF2-40B4-BE49-F238E27FC236}">
                <a16:creationId xmlns:a16="http://schemas.microsoft.com/office/drawing/2014/main" id="{A5637E31-ED3F-45C0-A6D6-2AAEC04BF2EA}"/>
              </a:ext>
            </a:extLst>
          </p:cNvPr>
          <p:cNvSpPr txBox="1"/>
          <p:nvPr/>
        </p:nvSpPr>
        <p:spPr>
          <a:xfrm>
            <a:off x="5288805" y="5395425"/>
            <a:ext cx="1227551" cy="276999"/>
          </a:xfrm>
          <a:prstGeom prst="rect">
            <a:avLst/>
          </a:prstGeom>
          <a:solidFill>
            <a:srgbClr val="9D9D9D"/>
          </a:solid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1350" b="1" dirty="0">
                <a:solidFill>
                  <a:schemeClr val="bg1"/>
                </a:solidFill>
                <a:ea typeface="+mn-lt"/>
                <a:cs typeface="+mn-lt"/>
              </a:rPr>
              <a:t>1. High Altar</a:t>
            </a:r>
            <a:r>
              <a:rPr lang="en-GB" sz="1350" dirty="0">
                <a:ea typeface="+mn-lt"/>
                <a:cs typeface="+mn-lt"/>
              </a:rPr>
              <a:t> </a:t>
            </a:r>
            <a:endParaRPr lang="en-US" sz="1350" dirty="0"/>
          </a:p>
        </p:txBody>
      </p:sp>
      <p:sp>
        <p:nvSpPr>
          <p:cNvPr id="24" name="TextBox 23">
            <a:extLst>
              <a:ext uri="{FF2B5EF4-FFF2-40B4-BE49-F238E27FC236}">
                <a16:creationId xmlns:a16="http://schemas.microsoft.com/office/drawing/2014/main" id="{4FEB97F9-2DC4-44EA-ACB6-0720AA1B2F94}"/>
              </a:ext>
            </a:extLst>
          </p:cNvPr>
          <p:cNvSpPr txBox="1"/>
          <p:nvPr/>
        </p:nvSpPr>
        <p:spPr>
          <a:xfrm>
            <a:off x="1764673" y="5217849"/>
            <a:ext cx="1558742" cy="692497"/>
          </a:xfrm>
          <a:prstGeom prst="rect">
            <a:avLst/>
          </a:prstGeom>
          <a:solidFill>
            <a:srgbClr val="9D9D9D"/>
          </a:solid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1350" b="1" dirty="0">
                <a:solidFill>
                  <a:schemeClr val="bg1"/>
                </a:solidFill>
                <a:ea typeface="+mn-lt"/>
                <a:cs typeface="+mn-lt"/>
              </a:rPr>
              <a:t>6. Prayer book (</a:t>
            </a:r>
            <a:r>
              <a:rPr lang="en-GB" sz="1350" b="1" i="1" dirty="0">
                <a:solidFill>
                  <a:schemeClr val="bg1"/>
                </a:solidFill>
                <a:ea typeface="+mn-lt"/>
                <a:cs typeface="+mn-lt"/>
              </a:rPr>
              <a:t>The Book of Common Prayer</a:t>
            </a:r>
            <a:r>
              <a:rPr lang="en-GB" sz="1350" b="1" dirty="0">
                <a:solidFill>
                  <a:schemeClr val="bg1"/>
                </a:solidFill>
                <a:ea typeface="+mn-lt"/>
                <a:cs typeface="+mn-lt"/>
              </a:rPr>
              <a:t>)</a:t>
            </a:r>
            <a:endParaRPr lang="en-US" sz="1350" b="1" dirty="0">
              <a:solidFill>
                <a:schemeClr val="bg1"/>
              </a:solidFill>
            </a:endParaRPr>
          </a:p>
        </p:txBody>
      </p:sp>
      <p:sp>
        <p:nvSpPr>
          <p:cNvPr id="12" name="TextBox 11">
            <a:extLst>
              <a:ext uri="{FF2B5EF4-FFF2-40B4-BE49-F238E27FC236}">
                <a16:creationId xmlns:a16="http://schemas.microsoft.com/office/drawing/2014/main" id="{F7768D65-BB69-4F40-85A5-6A97B89865F5}"/>
              </a:ext>
            </a:extLst>
          </p:cNvPr>
          <p:cNvSpPr txBox="1"/>
          <p:nvPr/>
        </p:nvSpPr>
        <p:spPr>
          <a:xfrm>
            <a:off x="2138228" y="2494302"/>
            <a:ext cx="1185186" cy="484748"/>
          </a:xfrm>
          <a:prstGeom prst="rect">
            <a:avLst/>
          </a:prstGeom>
          <a:solidFill>
            <a:schemeClr val="accent1"/>
          </a:solid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1350" b="1" dirty="0">
                <a:solidFill>
                  <a:schemeClr val="bg1"/>
                </a:solidFill>
                <a:cs typeface="Calibri"/>
              </a:rPr>
              <a:t>5. Candles and cross</a:t>
            </a:r>
          </a:p>
        </p:txBody>
      </p:sp>
      <p:sp>
        <p:nvSpPr>
          <p:cNvPr id="10" name="TextBox 9">
            <a:extLst>
              <a:ext uri="{FF2B5EF4-FFF2-40B4-BE49-F238E27FC236}">
                <a16:creationId xmlns:a16="http://schemas.microsoft.com/office/drawing/2014/main" id="{D8D4F980-FD2B-4B35-B822-A59A3CD44518}"/>
              </a:ext>
            </a:extLst>
          </p:cNvPr>
          <p:cNvSpPr txBox="1"/>
          <p:nvPr/>
        </p:nvSpPr>
        <p:spPr>
          <a:xfrm>
            <a:off x="4955064" y="2544247"/>
            <a:ext cx="883085" cy="276999"/>
          </a:xfrm>
          <a:prstGeom prst="rect">
            <a:avLst/>
          </a:prstGeom>
          <a:solidFill>
            <a:srgbClr val="9D9D9D"/>
          </a:solid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1350" b="1" dirty="0">
                <a:solidFill>
                  <a:schemeClr val="bg1"/>
                </a:solidFill>
                <a:cs typeface="Calibri"/>
              </a:rPr>
              <a:t>4. Quire</a:t>
            </a:r>
          </a:p>
        </p:txBody>
      </p:sp>
    </p:spTree>
    <p:extLst>
      <p:ext uri="{BB962C8B-B14F-4D97-AF65-F5344CB8AC3E}">
        <p14:creationId xmlns:p14="http://schemas.microsoft.com/office/powerpoint/2010/main" val="3327455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1">
            <a:extLst>
              <a:ext uri="{FF2B5EF4-FFF2-40B4-BE49-F238E27FC236}">
                <a16:creationId xmlns:a16="http://schemas.microsoft.com/office/drawing/2014/main" id="{AA63FADA-F378-40FE-8699-B2BD713F9C18}"/>
              </a:ext>
            </a:extLst>
          </p:cNvPr>
          <p:cNvGraphicFramePr>
            <a:graphicFrameLocks noGrp="1"/>
          </p:cNvGraphicFramePr>
          <p:nvPr>
            <p:extLst>
              <p:ext uri="{D42A27DB-BD31-4B8C-83A1-F6EECF244321}">
                <p14:modId xmlns:p14="http://schemas.microsoft.com/office/powerpoint/2010/main" val="2608308137"/>
              </p:ext>
            </p:extLst>
          </p:nvPr>
        </p:nvGraphicFramePr>
        <p:xfrm>
          <a:off x="606056" y="1089038"/>
          <a:ext cx="7910623" cy="4961967"/>
        </p:xfrm>
        <a:graphic>
          <a:graphicData uri="http://schemas.openxmlformats.org/drawingml/2006/table">
            <a:tbl>
              <a:tblPr firstRow="1" bandRow="1">
                <a:tableStyleId>{5940675A-B579-460E-94D1-54222C63F5DA}</a:tableStyleId>
              </a:tblPr>
              <a:tblGrid>
                <a:gridCol w="1337702">
                  <a:extLst>
                    <a:ext uri="{9D8B030D-6E8A-4147-A177-3AD203B41FA5}">
                      <a16:colId xmlns:a16="http://schemas.microsoft.com/office/drawing/2014/main" val="1929599749"/>
                    </a:ext>
                  </a:extLst>
                </a:gridCol>
                <a:gridCol w="4327742">
                  <a:extLst>
                    <a:ext uri="{9D8B030D-6E8A-4147-A177-3AD203B41FA5}">
                      <a16:colId xmlns:a16="http://schemas.microsoft.com/office/drawing/2014/main" val="1259108197"/>
                    </a:ext>
                  </a:extLst>
                </a:gridCol>
                <a:gridCol w="2245179">
                  <a:extLst>
                    <a:ext uri="{9D8B030D-6E8A-4147-A177-3AD203B41FA5}">
                      <a16:colId xmlns:a16="http://schemas.microsoft.com/office/drawing/2014/main" val="1821644225"/>
                    </a:ext>
                  </a:extLst>
                </a:gridCol>
              </a:tblGrid>
              <a:tr h="408357">
                <a:tc>
                  <a:txBody>
                    <a:bodyPr/>
                    <a:lstStyle/>
                    <a:p>
                      <a:pPr lvl="0">
                        <a:buNone/>
                      </a:pPr>
                      <a:r>
                        <a:rPr lang="en-GB" sz="1800"/>
                        <a:t>Name</a:t>
                      </a:r>
                    </a:p>
                  </a:txBody>
                  <a:tcPr marL="68580" marR="68580" marT="34290" marB="34290"/>
                </a:tc>
                <a:tc>
                  <a:txBody>
                    <a:bodyPr/>
                    <a:lstStyle/>
                    <a:p>
                      <a:r>
                        <a:rPr lang="en-GB" sz="1800"/>
                        <a:t>Definition</a:t>
                      </a:r>
                    </a:p>
                  </a:txBody>
                  <a:tcPr marL="68580" marR="68580" marT="34290" marB="34290"/>
                </a:tc>
                <a:tc>
                  <a:txBody>
                    <a:bodyPr/>
                    <a:lstStyle/>
                    <a:p>
                      <a:r>
                        <a:rPr lang="en-GB" sz="1800"/>
                        <a:t>Clue</a:t>
                      </a:r>
                    </a:p>
                  </a:txBody>
                  <a:tcPr marL="68580" marR="68580" marT="34290" marB="34290"/>
                </a:tc>
                <a:extLst>
                  <a:ext uri="{0D108BD9-81ED-4DB2-BD59-A6C34878D82A}">
                    <a16:rowId xmlns:a16="http://schemas.microsoft.com/office/drawing/2014/main" val="3918645985"/>
                  </a:ext>
                </a:extLst>
              </a:tr>
              <a:tr h="743795">
                <a:tc>
                  <a:txBody>
                    <a:bodyPr/>
                    <a:lstStyle/>
                    <a:p>
                      <a:pPr lvl="0">
                        <a:buNone/>
                      </a:pPr>
                      <a:endParaRPr lang="en-GB" sz="1400"/>
                    </a:p>
                  </a:txBody>
                  <a:tcPr marL="68580" marR="68580" marT="34290" marB="34290"/>
                </a:tc>
                <a:tc>
                  <a:txBody>
                    <a:bodyPr/>
                    <a:lstStyle/>
                    <a:p>
                      <a:pPr lvl="0">
                        <a:buNone/>
                      </a:pPr>
                      <a:r>
                        <a:rPr lang="en-US" sz="1500" u="none" strike="noStrike" noProof="0"/>
                        <a:t>In a Christian church this is the table where the bread and wine are consecrated in Eucharist (or Holy Communion) services.</a:t>
                      </a:r>
                      <a:endParaRPr lang="en-US" sz="1500"/>
                    </a:p>
                  </a:txBody>
                  <a:tcPr marL="68580" marR="68580" marT="34290" marB="34290"/>
                </a:tc>
                <a:tc>
                  <a:txBody>
                    <a:bodyPr/>
                    <a:lstStyle/>
                    <a:p>
                      <a:pPr lvl="0">
                        <a:buNone/>
                      </a:pPr>
                      <a:r>
                        <a:rPr lang="en-US" sz="1500" u="none" strike="noStrike" noProof="0"/>
                        <a:t>This is found past the Quire, in the Sanctuary. </a:t>
                      </a:r>
                      <a:endParaRPr lang="en-US" sz="1500"/>
                    </a:p>
                  </a:txBody>
                  <a:tcPr marL="68580" marR="68580" marT="34290" marB="34290"/>
                </a:tc>
                <a:extLst>
                  <a:ext uri="{0D108BD9-81ED-4DB2-BD59-A6C34878D82A}">
                    <a16:rowId xmlns:a16="http://schemas.microsoft.com/office/drawing/2014/main" val="2126639156"/>
                  </a:ext>
                </a:extLst>
              </a:tr>
              <a:tr h="758380">
                <a:tc>
                  <a:txBody>
                    <a:bodyPr/>
                    <a:lstStyle/>
                    <a:p>
                      <a:pPr lvl="0">
                        <a:buNone/>
                      </a:pPr>
                      <a:endParaRPr lang="en-GB" sz="1400"/>
                    </a:p>
                  </a:txBody>
                  <a:tcPr marL="68580" marR="68580" marT="34290" marB="34290"/>
                </a:tc>
                <a:tc>
                  <a:txBody>
                    <a:bodyPr/>
                    <a:lstStyle/>
                    <a:p>
                      <a:pPr lvl="0">
                        <a:buNone/>
                      </a:pPr>
                      <a:r>
                        <a:rPr lang="en-US" sz="1500" u="none" strike="noStrike" noProof="0"/>
                        <a:t>This item allows members of the congregation to follow the service, and to take part in the prayers.</a:t>
                      </a:r>
                      <a:endParaRPr lang="en-US" sz="1500"/>
                    </a:p>
                  </a:txBody>
                  <a:tcPr marL="68580" marR="68580" marT="34290" marB="34290"/>
                </a:tc>
                <a:tc>
                  <a:txBody>
                    <a:bodyPr/>
                    <a:lstStyle/>
                    <a:p>
                      <a:r>
                        <a:rPr lang="en-GB" sz="1500"/>
                        <a:t>These would be found in the congregation.</a:t>
                      </a:r>
                    </a:p>
                  </a:txBody>
                  <a:tcPr marL="68580" marR="68580" marT="34290" marB="34290"/>
                </a:tc>
                <a:extLst>
                  <a:ext uri="{0D108BD9-81ED-4DB2-BD59-A6C34878D82A}">
                    <a16:rowId xmlns:a16="http://schemas.microsoft.com/office/drawing/2014/main" val="1314306590"/>
                  </a:ext>
                </a:extLst>
              </a:tr>
              <a:tr h="700042">
                <a:tc>
                  <a:txBody>
                    <a:bodyPr/>
                    <a:lstStyle/>
                    <a:p>
                      <a:pPr lvl="0">
                        <a:buNone/>
                      </a:pPr>
                      <a:endParaRPr lang="en-GB" sz="1400"/>
                    </a:p>
                  </a:txBody>
                  <a:tcPr marL="68580" marR="68580" marT="34290" marB="34290"/>
                </a:tc>
                <a:tc>
                  <a:txBody>
                    <a:bodyPr/>
                    <a:lstStyle/>
                    <a:p>
                      <a:pPr lvl="0">
                        <a:buNone/>
                      </a:pPr>
                      <a:r>
                        <a:rPr lang="en-US" sz="1500" u="none" strike="noStrike" noProof="0" dirty="0"/>
                        <a:t>This is the area of a church or cathedral where the choir and the clergy sit. </a:t>
                      </a:r>
                      <a:endParaRPr lang="en-US" sz="1500" dirty="0"/>
                    </a:p>
                  </a:txBody>
                  <a:tcPr marL="68580" marR="68580" marT="34290" marB="34290"/>
                </a:tc>
                <a:tc>
                  <a:txBody>
                    <a:bodyPr/>
                    <a:lstStyle/>
                    <a:p>
                      <a:pPr lvl="0">
                        <a:buNone/>
                      </a:pPr>
                      <a:r>
                        <a:rPr lang="en-US" sz="1500" u="none" strike="noStrike" noProof="0"/>
                        <a:t>This is found between the Nave and the Sanctuary. </a:t>
                      </a:r>
                    </a:p>
                  </a:txBody>
                  <a:tcPr marL="68580" marR="68580" marT="34290" marB="34290"/>
                </a:tc>
                <a:extLst>
                  <a:ext uri="{0D108BD9-81ED-4DB2-BD59-A6C34878D82A}">
                    <a16:rowId xmlns:a16="http://schemas.microsoft.com/office/drawing/2014/main" val="3198820824"/>
                  </a:ext>
                </a:extLst>
              </a:tr>
              <a:tr h="1006310">
                <a:tc>
                  <a:txBody>
                    <a:bodyPr/>
                    <a:lstStyle/>
                    <a:p>
                      <a:pPr lvl="0">
                        <a:buNone/>
                      </a:pPr>
                      <a:endParaRPr lang="en-GB" sz="1400"/>
                    </a:p>
                  </a:txBody>
                  <a:tcPr marL="68580" marR="68580" marT="34290" marB="34290"/>
                </a:tc>
                <a:tc>
                  <a:txBody>
                    <a:bodyPr/>
                    <a:lstStyle/>
                    <a:p>
                      <a:pPr lvl="0">
                        <a:buNone/>
                      </a:pPr>
                      <a:r>
                        <a:rPr lang="en-US" sz="1500" u="none" strike="noStrike" noProof="0"/>
                        <a:t>A raised platform where the person delivering the service speaks. It is raised so that the speaker can be seen and heard by the congregation.</a:t>
                      </a:r>
                      <a:endParaRPr lang="en-US" sz="1500"/>
                    </a:p>
                  </a:txBody>
                  <a:tcPr marL="68580" marR="68580" marT="34290" marB="34290"/>
                </a:tc>
                <a:tc>
                  <a:txBody>
                    <a:bodyPr/>
                    <a:lstStyle/>
                    <a:p>
                      <a:pPr lvl="0">
                        <a:buNone/>
                      </a:pPr>
                      <a:r>
                        <a:rPr lang="en-US" sz="1500" u="none" strike="noStrike" noProof="0"/>
                        <a:t>This is found in front and to the left of the High Altar as you are looking at it. </a:t>
                      </a:r>
                      <a:endParaRPr lang="en-US" sz="1500"/>
                    </a:p>
                  </a:txBody>
                  <a:tcPr marL="68580" marR="68580" marT="34290" marB="34290"/>
                </a:tc>
                <a:extLst>
                  <a:ext uri="{0D108BD9-81ED-4DB2-BD59-A6C34878D82A}">
                    <a16:rowId xmlns:a16="http://schemas.microsoft.com/office/drawing/2014/main" val="2273283101"/>
                  </a:ext>
                </a:extLst>
              </a:tr>
              <a:tr h="728876">
                <a:tc>
                  <a:txBody>
                    <a:bodyPr/>
                    <a:lstStyle/>
                    <a:p>
                      <a:pPr lvl="0">
                        <a:buNone/>
                      </a:pPr>
                      <a:endParaRPr lang="en-GB" sz="1400"/>
                    </a:p>
                  </a:txBody>
                  <a:tcPr marL="68580" marR="68580" marT="34290" marB="34290"/>
                </a:tc>
                <a:tc>
                  <a:txBody>
                    <a:bodyPr/>
                    <a:lstStyle/>
                    <a:p>
                      <a:pPr lvl="0">
                        <a:buNone/>
                      </a:pPr>
                      <a:r>
                        <a:rPr lang="en-US" sz="1500" u="none" strike="noStrike" noProof="0"/>
                        <a:t>These items are placed on the altar to remind the congregation of Jesus and to help worshippers focus on God's presence. </a:t>
                      </a:r>
                      <a:endParaRPr lang="en-US" sz="1500"/>
                    </a:p>
                  </a:txBody>
                  <a:tcPr marL="68580" marR="68580" marT="34290" marB="34290"/>
                </a:tc>
                <a:tc>
                  <a:txBody>
                    <a:bodyPr/>
                    <a:lstStyle/>
                    <a:p>
                      <a:r>
                        <a:rPr lang="en-GB" sz="1500"/>
                        <a:t>These items are found on the High Altar.</a:t>
                      </a:r>
                    </a:p>
                  </a:txBody>
                  <a:tcPr marL="68580" marR="68580" marT="34290" marB="34290"/>
                </a:tc>
                <a:extLst>
                  <a:ext uri="{0D108BD9-81ED-4DB2-BD59-A6C34878D82A}">
                    <a16:rowId xmlns:a16="http://schemas.microsoft.com/office/drawing/2014/main" val="476863031"/>
                  </a:ext>
                </a:extLst>
              </a:tr>
              <a:tr h="525033">
                <a:tc>
                  <a:txBody>
                    <a:bodyPr/>
                    <a:lstStyle/>
                    <a:p>
                      <a:pPr lvl="0">
                        <a:buNone/>
                      </a:pPr>
                      <a:endParaRPr lang="en-GB" sz="1400"/>
                    </a:p>
                  </a:txBody>
                  <a:tcPr marL="68580" marR="68580" marT="34290" marB="34290"/>
                </a:tc>
                <a:tc>
                  <a:txBody>
                    <a:bodyPr/>
                    <a:lstStyle/>
                    <a:p>
                      <a:pPr lvl="0">
                        <a:buNone/>
                      </a:pPr>
                      <a:r>
                        <a:rPr lang="en-US" sz="1500" u="none" strike="noStrike" noProof="0"/>
                        <a:t>This is where the Bible is placed. </a:t>
                      </a:r>
                    </a:p>
                    <a:p>
                      <a:pPr lvl="0">
                        <a:buNone/>
                      </a:pPr>
                      <a:endParaRPr lang="en-US" sz="1500" u="none" strike="noStrike" noProof="0"/>
                    </a:p>
                  </a:txBody>
                  <a:tcPr marL="68580" marR="68580" marT="34290" marB="34290"/>
                </a:tc>
                <a:tc>
                  <a:txBody>
                    <a:bodyPr/>
                    <a:lstStyle/>
                    <a:p>
                      <a:pPr lvl="0">
                        <a:buNone/>
                      </a:pPr>
                      <a:r>
                        <a:rPr lang="en-US" sz="1500" u="none" strike="noStrike" noProof="0" dirty="0"/>
                        <a:t>This stands near the High Altar.</a:t>
                      </a:r>
                      <a:endParaRPr lang="en-US" sz="1500" dirty="0"/>
                    </a:p>
                  </a:txBody>
                  <a:tcPr marL="68580" marR="68580" marT="34290" marB="34290"/>
                </a:tc>
                <a:extLst>
                  <a:ext uri="{0D108BD9-81ED-4DB2-BD59-A6C34878D82A}">
                    <a16:rowId xmlns:a16="http://schemas.microsoft.com/office/drawing/2014/main" val="923273701"/>
                  </a:ext>
                </a:extLst>
              </a:tr>
            </a:tbl>
          </a:graphicData>
        </a:graphic>
      </p:graphicFrame>
      <p:sp>
        <p:nvSpPr>
          <p:cNvPr id="3"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23031858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1">
            <a:extLst>
              <a:ext uri="{FF2B5EF4-FFF2-40B4-BE49-F238E27FC236}">
                <a16:creationId xmlns:a16="http://schemas.microsoft.com/office/drawing/2014/main" id="{AA63FADA-F378-40FE-8699-B2BD713F9C18}"/>
              </a:ext>
            </a:extLst>
          </p:cNvPr>
          <p:cNvGraphicFramePr>
            <a:graphicFrameLocks noGrp="1"/>
          </p:cNvGraphicFramePr>
          <p:nvPr>
            <p:extLst>
              <p:ext uri="{D42A27DB-BD31-4B8C-83A1-F6EECF244321}">
                <p14:modId xmlns:p14="http://schemas.microsoft.com/office/powerpoint/2010/main" val="740736974"/>
              </p:ext>
            </p:extLst>
          </p:nvPr>
        </p:nvGraphicFramePr>
        <p:xfrm>
          <a:off x="606056" y="1723418"/>
          <a:ext cx="7974417" cy="4704834"/>
        </p:xfrm>
        <a:graphic>
          <a:graphicData uri="http://schemas.openxmlformats.org/drawingml/2006/table">
            <a:tbl>
              <a:tblPr firstRow="1" bandRow="1">
                <a:tableStyleId>{5940675A-B579-460E-94D1-54222C63F5DA}</a:tableStyleId>
              </a:tblPr>
              <a:tblGrid>
                <a:gridCol w="1348489">
                  <a:extLst>
                    <a:ext uri="{9D8B030D-6E8A-4147-A177-3AD203B41FA5}">
                      <a16:colId xmlns:a16="http://schemas.microsoft.com/office/drawing/2014/main" val="1929599749"/>
                    </a:ext>
                  </a:extLst>
                </a:gridCol>
                <a:gridCol w="4362643">
                  <a:extLst>
                    <a:ext uri="{9D8B030D-6E8A-4147-A177-3AD203B41FA5}">
                      <a16:colId xmlns:a16="http://schemas.microsoft.com/office/drawing/2014/main" val="1259108197"/>
                    </a:ext>
                  </a:extLst>
                </a:gridCol>
                <a:gridCol w="2263285">
                  <a:extLst>
                    <a:ext uri="{9D8B030D-6E8A-4147-A177-3AD203B41FA5}">
                      <a16:colId xmlns:a16="http://schemas.microsoft.com/office/drawing/2014/main" val="1821644225"/>
                    </a:ext>
                  </a:extLst>
                </a:gridCol>
              </a:tblGrid>
              <a:tr h="358410">
                <a:tc>
                  <a:txBody>
                    <a:bodyPr/>
                    <a:lstStyle/>
                    <a:p>
                      <a:pPr lvl="0">
                        <a:buNone/>
                      </a:pPr>
                      <a:r>
                        <a:rPr lang="en-GB" sz="1400" dirty="0"/>
                        <a:t>Name</a:t>
                      </a:r>
                    </a:p>
                  </a:txBody>
                  <a:tcPr marL="60192" marR="60192" marT="30096" marB="30096"/>
                </a:tc>
                <a:tc>
                  <a:txBody>
                    <a:bodyPr/>
                    <a:lstStyle/>
                    <a:p>
                      <a:r>
                        <a:rPr lang="en-GB" sz="1400"/>
                        <a:t>Definition</a:t>
                      </a:r>
                    </a:p>
                  </a:txBody>
                  <a:tcPr marL="60192" marR="60192" marT="30096" marB="30096"/>
                </a:tc>
                <a:tc>
                  <a:txBody>
                    <a:bodyPr/>
                    <a:lstStyle/>
                    <a:p>
                      <a:r>
                        <a:rPr lang="en-GB" sz="1400"/>
                        <a:t>Clue</a:t>
                      </a:r>
                    </a:p>
                  </a:txBody>
                  <a:tcPr marL="60192" marR="60192" marT="30096" marB="30096"/>
                </a:tc>
                <a:extLst>
                  <a:ext uri="{0D108BD9-81ED-4DB2-BD59-A6C34878D82A}">
                    <a16:rowId xmlns:a16="http://schemas.microsoft.com/office/drawing/2014/main" val="3918645985"/>
                  </a:ext>
                </a:extLst>
              </a:tr>
              <a:tr h="662110">
                <a:tc>
                  <a:txBody>
                    <a:bodyPr/>
                    <a:lstStyle/>
                    <a:p>
                      <a:pPr lvl="0">
                        <a:buNone/>
                      </a:pPr>
                      <a:r>
                        <a:rPr lang="en-GB" sz="1400" dirty="0"/>
                        <a:t>High altar</a:t>
                      </a:r>
                    </a:p>
                  </a:txBody>
                  <a:tcPr marL="60192" marR="60192" marT="30096" marB="30096"/>
                </a:tc>
                <a:tc>
                  <a:txBody>
                    <a:bodyPr/>
                    <a:lstStyle/>
                    <a:p>
                      <a:pPr lvl="0">
                        <a:buNone/>
                      </a:pPr>
                      <a:r>
                        <a:rPr lang="en-US" sz="1400" u="none" strike="noStrike" noProof="0" dirty="0"/>
                        <a:t>In a Christian church this is the table where the bread and wine are consecrated in Eucharist (or Holy Communion) services.</a:t>
                      </a:r>
                      <a:endParaRPr lang="en-US" sz="1400" dirty="0"/>
                    </a:p>
                  </a:txBody>
                  <a:tcPr marL="60192" marR="60192" marT="30096" marB="30096"/>
                </a:tc>
                <a:tc>
                  <a:txBody>
                    <a:bodyPr/>
                    <a:lstStyle/>
                    <a:p>
                      <a:pPr lvl="0">
                        <a:buNone/>
                      </a:pPr>
                      <a:r>
                        <a:rPr lang="en-US" sz="1400" u="none" strike="noStrike" noProof="0"/>
                        <a:t>This is found past the Quire, in the Sanctuary. </a:t>
                      </a:r>
                      <a:endParaRPr lang="en-US" sz="1400"/>
                    </a:p>
                  </a:txBody>
                  <a:tcPr marL="60192" marR="60192" marT="30096" marB="30096"/>
                </a:tc>
                <a:extLst>
                  <a:ext uri="{0D108BD9-81ED-4DB2-BD59-A6C34878D82A}">
                    <a16:rowId xmlns:a16="http://schemas.microsoft.com/office/drawing/2014/main" val="2126639156"/>
                  </a:ext>
                </a:extLst>
              </a:tr>
              <a:tr h="862750">
                <a:tc>
                  <a:txBody>
                    <a:bodyPr/>
                    <a:lstStyle/>
                    <a:p>
                      <a:pPr lvl="0">
                        <a:buNone/>
                      </a:pPr>
                      <a:r>
                        <a:rPr lang="en-GB" sz="1400" dirty="0"/>
                        <a:t>Prayer book (</a:t>
                      </a:r>
                      <a:r>
                        <a:rPr lang="en-GB" sz="1400" i="1" dirty="0"/>
                        <a:t>The Book of Common Prayer</a:t>
                      </a:r>
                      <a:r>
                        <a:rPr lang="en-GB" sz="1400" dirty="0"/>
                        <a:t>)</a:t>
                      </a:r>
                    </a:p>
                  </a:txBody>
                  <a:tcPr marL="60192" marR="60192" marT="30096" marB="30096"/>
                </a:tc>
                <a:tc>
                  <a:txBody>
                    <a:bodyPr/>
                    <a:lstStyle/>
                    <a:p>
                      <a:pPr lvl="0">
                        <a:buNone/>
                      </a:pPr>
                      <a:r>
                        <a:rPr lang="en-US" sz="1400" u="none" strike="noStrike" noProof="0" dirty="0"/>
                        <a:t>This item allows members of the congregation to follow the service, and to take part in the prayers.</a:t>
                      </a:r>
                      <a:endParaRPr lang="en-US" sz="1400" dirty="0"/>
                    </a:p>
                  </a:txBody>
                  <a:tcPr marL="60192" marR="60192" marT="30096" marB="30096"/>
                </a:tc>
                <a:tc>
                  <a:txBody>
                    <a:bodyPr/>
                    <a:lstStyle/>
                    <a:p>
                      <a:r>
                        <a:rPr lang="en-GB" sz="1400"/>
                        <a:t>These would be found in the congregation.</a:t>
                      </a:r>
                    </a:p>
                  </a:txBody>
                  <a:tcPr marL="60192" marR="60192" marT="30096" marB="30096"/>
                </a:tc>
                <a:extLst>
                  <a:ext uri="{0D108BD9-81ED-4DB2-BD59-A6C34878D82A}">
                    <a16:rowId xmlns:a16="http://schemas.microsoft.com/office/drawing/2014/main" val="1314306590"/>
                  </a:ext>
                </a:extLst>
              </a:tr>
              <a:tr h="662110">
                <a:tc>
                  <a:txBody>
                    <a:bodyPr/>
                    <a:lstStyle/>
                    <a:p>
                      <a:pPr lvl="0">
                        <a:buNone/>
                      </a:pPr>
                      <a:r>
                        <a:rPr lang="en-GB" sz="1400" dirty="0"/>
                        <a:t>Quire</a:t>
                      </a:r>
                    </a:p>
                    <a:p>
                      <a:pPr lvl="0">
                        <a:buNone/>
                      </a:pPr>
                      <a:r>
                        <a:rPr lang="en-GB" sz="1400" dirty="0"/>
                        <a:t>(choir)</a:t>
                      </a:r>
                    </a:p>
                  </a:txBody>
                  <a:tcPr marL="60192" marR="60192" marT="30096" marB="30096"/>
                </a:tc>
                <a:tc>
                  <a:txBody>
                    <a:bodyPr/>
                    <a:lstStyle/>
                    <a:p>
                      <a:pPr lvl="0">
                        <a:buNone/>
                      </a:pPr>
                      <a:r>
                        <a:rPr lang="en-US" sz="1400" u="none" strike="noStrike" noProof="0" dirty="0"/>
                        <a:t>This is the area of a church or cathedral where the choir and the clergy sit. </a:t>
                      </a:r>
                      <a:endParaRPr lang="en-US" sz="1400" dirty="0"/>
                    </a:p>
                  </a:txBody>
                  <a:tcPr marL="60192" marR="60192" marT="30096" marB="30096"/>
                </a:tc>
                <a:tc>
                  <a:txBody>
                    <a:bodyPr/>
                    <a:lstStyle/>
                    <a:p>
                      <a:pPr lvl="0">
                        <a:buNone/>
                      </a:pPr>
                      <a:r>
                        <a:rPr lang="en-US" sz="1400" u="none" strike="noStrike" noProof="0" dirty="0"/>
                        <a:t>This is found between the Nave and the Sanctuary. </a:t>
                      </a:r>
                    </a:p>
                  </a:txBody>
                  <a:tcPr marL="60192" marR="60192" marT="30096" marB="30096"/>
                </a:tc>
                <a:extLst>
                  <a:ext uri="{0D108BD9-81ED-4DB2-BD59-A6C34878D82A}">
                    <a16:rowId xmlns:a16="http://schemas.microsoft.com/office/drawing/2014/main" val="3198820824"/>
                  </a:ext>
                </a:extLst>
              </a:tr>
              <a:tr h="883226">
                <a:tc>
                  <a:txBody>
                    <a:bodyPr/>
                    <a:lstStyle/>
                    <a:p>
                      <a:pPr lvl="0">
                        <a:buNone/>
                      </a:pPr>
                      <a:r>
                        <a:rPr lang="en-GB" sz="1400"/>
                        <a:t>Pulpit</a:t>
                      </a:r>
                    </a:p>
                  </a:txBody>
                  <a:tcPr marL="60192" marR="60192" marT="30096" marB="30096"/>
                </a:tc>
                <a:tc>
                  <a:txBody>
                    <a:bodyPr/>
                    <a:lstStyle/>
                    <a:p>
                      <a:pPr lvl="0">
                        <a:buNone/>
                      </a:pPr>
                      <a:r>
                        <a:rPr lang="en-US" sz="1400" u="none" strike="noStrike" noProof="0"/>
                        <a:t>A raised platform where the person delivering the service speaks. It is raised so that the speaker can be seen and heard by the congregation.</a:t>
                      </a:r>
                      <a:endParaRPr lang="en-US" sz="1400"/>
                    </a:p>
                  </a:txBody>
                  <a:tcPr marL="60192" marR="60192" marT="30096" marB="30096"/>
                </a:tc>
                <a:tc>
                  <a:txBody>
                    <a:bodyPr/>
                    <a:lstStyle/>
                    <a:p>
                      <a:pPr lvl="0">
                        <a:buNone/>
                      </a:pPr>
                      <a:r>
                        <a:rPr lang="en-US" sz="1400" u="none" strike="noStrike" noProof="0" dirty="0"/>
                        <a:t>This is found in front and to the left of the High Altar as you are looking at it. </a:t>
                      </a:r>
                      <a:endParaRPr lang="en-US" sz="1400" dirty="0"/>
                    </a:p>
                  </a:txBody>
                  <a:tcPr marL="60192" marR="60192" marT="30096" marB="30096"/>
                </a:tc>
                <a:extLst>
                  <a:ext uri="{0D108BD9-81ED-4DB2-BD59-A6C34878D82A}">
                    <a16:rowId xmlns:a16="http://schemas.microsoft.com/office/drawing/2014/main" val="2273283101"/>
                  </a:ext>
                </a:extLst>
              </a:tr>
              <a:tr h="662110">
                <a:tc>
                  <a:txBody>
                    <a:bodyPr/>
                    <a:lstStyle/>
                    <a:p>
                      <a:pPr lvl="0">
                        <a:buNone/>
                      </a:pPr>
                      <a:r>
                        <a:rPr lang="en-GB" sz="1400"/>
                        <a:t>Candles and Cross</a:t>
                      </a:r>
                    </a:p>
                  </a:txBody>
                  <a:tcPr marL="60192" marR="60192" marT="30096" marB="30096"/>
                </a:tc>
                <a:tc>
                  <a:txBody>
                    <a:bodyPr/>
                    <a:lstStyle/>
                    <a:p>
                      <a:pPr lvl="0">
                        <a:buNone/>
                      </a:pPr>
                      <a:r>
                        <a:rPr lang="en-US" sz="1400" u="none" strike="noStrike" noProof="0"/>
                        <a:t>These items are placed on the altar to remind the congregation of Jesus and to help worshippers focus on God's presence. </a:t>
                      </a:r>
                      <a:endParaRPr lang="en-US" sz="1400"/>
                    </a:p>
                  </a:txBody>
                  <a:tcPr marL="60192" marR="60192" marT="30096" marB="30096"/>
                </a:tc>
                <a:tc>
                  <a:txBody>
                    <a:bodyPr/>
                    <a:lstStyle/>
                    <a:p>
                      <a:r>
                        <a:rPr lang="en-GB" sz="1400" dirty="0"/>
                        <a:t>These items are found on the High Altar.</a:t>
                      </a:r>
                    </a:p>
                  </a:txBody>
                  <a:tcPr marL="60192" marR="60192" marT="30096" marB="30096"/>
                </a:tc>
                <a:extLst>
                  <a:ext uri="{0D108BD9-81ED-4DB2-BD59-A6C34878D82A}">
                    <a16:rowId xmlns:a16="http://schemas.microsoft.com/office/drawing/2014/main" val="476863031"/>
                  </a:ext>
                </a:extLst>
              </a:tr>
              <a:tr h="461471">
                <a:tc>
                  <a:txBody>
                    <a:bodyPr/>
                    <a:lstStyle/>
                    <a:p>
                      <a:pPr lvl="0">
                        <a:buNone/>
                      </a:pPr>
                      <a:r>
                        <a:rPr lang="en-GB" sz="1400" dirty="0"/>
                        <a:t>Lectern</a:t>
                      </a:r>
                    </a:p>
                  </a:txBody>
                  <a:tcPr marL="60192" marR="60192" marT="30096" marB="30096"/>
                </a:tc>
                <a:tc>
                  <a:txBody>
                    <a:bodyPr/>
                    <a:lstStyle/>
                    <a:p>
                      <a:pPr lvl="0">
                        <a:buNone/>
                      </a:pPr>
                      <a:r>
                        <a:rPr lang="en-US" sz="1400" u="none" strike="noStrike" noProof="0"/>
                        <a:t>This is where the Bible is placed. </a:t>
                      </a:r>
                    </a:p>
                    <a:p>
                      <a:pPr lvl="0">
                        <a:buNone/>
                      </a:pPr>
                      <a:endParaRPr lang="en-US" sz="1400" u="none" strike="noStrike" noProof="0"/>
                    </a:p>
                  </a:txBody>
                  <a:tcPr marL="60192" marR="60192" marT="30096" marB="30096"/>
                </a:tc>
                <a:tc>
                  <a:txBody>
                    <a:bodyPr/>
                    <a:lstStyle/>
                    <a:p>
                      <a:pPr lvl="0">
                        <a:buNone/>
                      </a:pPr>
                      <a:r>
                        <a:rPr lang="en-US" sz="1400" u="none" strike="noStrike" noProof="0" dirty="0"/>
                        <a:t>This stands near the High Altar.</a:t>
                      </a:r>
                      <a:endParaRPr lang="en-US" sz="1400" dirty="0"/>
                    </a:p>
                  </a:txBody>
                  <a:tcPr marL="60192" marR="60192" marT="30096" marB="30096"/>
                </a:tc>
                <a:extLst>
                  <a:ext uri="{0D108BD9-81ED-4DB2-BD59-A6C34878D82A}">
                    <a16:rowId xmlns:a16="http://schemas.microsoft.com/office/drawing/2014/main" val="923273701"/>
                  </a:ext>
                </a:extLst>
              </a:tr>
            </a:tbl>
          </a:graphicData>
        </a:graphic>
      </p:graphicFrame>
      <p:sp>
        <p:nvSpPr>
          <p:cNvPr id="3"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Rectangle 4">
            <a:extLst>
              <a:ext uri="{FF2B5EF4-FFF2-40B4-BE49-F238E27FC236}">
                <a16:creationId xmlns:a16="http://schemas.microsoft.com/office/drawing/2014/main" id="{B13D27B8-D9D5-468A-AF22-7BA44AFA54BE}"/>
              </a:ext>
            </a:extLst>
          </p:cNvPr>
          <p:cNvSpPr/>
          <p:nvPr/>
        </p:nvSpPr>
        <p:spPr>
          <a:xfrm>
            <a:off x="263646" y="1036075"/>
            <a:ext cx="2522084" cy="628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cs typeface="Calibri"/>
              </a:rPr>
              <a:t>Check your answers</a:t>
            </a:r>
          </a:p>
        </p:txBody>
      </p:sp>
    </p:spTree>
    <p:extLst>
      <p:ext uri="{BB962C8B-B14F-4D97-AF65-F5344CB8AC3E}">
        <p14:creationId xmlns:p14="http://schemas.microsoft.com/office/powerpoint/2010/main" val="33978726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pPr algn="just"/>
            <a:r>
              <a:rPr lang="en-GB" dirty="0">
                <a:solidFill>
                  <a:schemeClr val="bg1"/>
                </a:solidFill>
                <a:ea typeface="+mn-lt"/>
                <a:cs typeface="+mn-lt"/>
              </a:rPr>
              <a:t>Thank you for downloading this resource. We hope that it will be a useful teaching tool in your classroom. </a:t>
            </a:r>
          </a:p>
          <a:p>
            <a:pPr algn="just"/>
            <a:r>
              <a:rPr lang="en-GB" dirty="0">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dirty="0">
                <a:solidFill>
                  <a:schemeClr val="bg1"/>
                </a:solidFill>
                <a:ea typeface="+mn-lt"/>
                <a:cs typeface="+mn-lt"/>
              </a:rPr>
              <a:t>. </a:t>
            </a:r>
          </a:p>
          <a:p>
            <a:endParaRPr lang="en-GB" dirty="0">
              <a:solidFill>
                <a:schemeClr val="bg1"/>
              </a:solidFill>
              <a:cs typeface="Arial"/>
            </a:endParaRPr>
          </a:p>
        </p:txBody>
      </p:sp>
    </p:spTree>
    <p:extLst>
      <p:ext uri="{BB962C8B-B14F-4D97-AF65-F5344CB8AC3E}">
        <p14:creationId xmlns:p14="http://schemas.microsoft.com/office/powerpoint/2010/main" val="9272078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9E4264F-CBB6-4CE5-A645-553758A831E8}"/>
              </a:ext>
            </a:extLst>
          </p:cNvPr>
          <p:cNvSpPr txBox="1"/>
          <p:nvPr/>
        </p:nvSpPr>
        <p:spPr>
          <a:xfrm>
            <a:off x="377372" y="1443265"/>
            <a:ext cx="2574471" cy="276999"/>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endParaRPr lang="en-US" sz="1350">
              <a:cs typeface="Calibri" panose="020F0502020204030204"/>
            </a:endParaRPr>
          </a:p>
        </p:txBody>
      </p:sp>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7" name="Picture 6"/>
          <p:cNvPicPr>
            <a:picLocks noChangeAspect="1"/>
          </p:cNvPicPr>
          <p:nvPr/>
        </p:nvPicPr>
        <p:blipFill>
          <a:blip r:embed="rId3"/>
          <a:stretch>
            <a:fillRect/>
          </a:stretch>
        </p:blipFill>
        <p:spPr>
          <a:xfrm>
            <a:off x="1338087" y="1914672"/>
            <a:ext cx="6286500" cy="4429125"/>
          </a:xfrm>
          <a:prstGeom prst="rect">
            <a:avLst/>
          </a:prstGeom>
        </p:spPr>
      </p:pic>
      <p:sp>
        <p:nvSpPr>
          <p:cNvPr id="9" name="TextBox 8"/>
          <p:cNvSpPr txBox="1"/>
          <p:nvPr/>
        </p:nvSpPr>
        <p:spPr>
          <a:xfrm>
            <a:off x="5601126" y="5940007"/>
            <a:ext cx="1887953" cy="307777"/>
          </a:xfrm>
          <a:prstGeom prst="rect">
            <a:avLst/>
          </a:prstGeom>
          <a:noFill/>
          <a:ln>
            <a:solidFill>
              <a:schemeClr val="tx1"/>
            </a:solidFill>
          </a:ln>
        </p:spPr>
        <p:txBody>
          <a:bodyPr wrap="square" rtlCol="0">
            <a:spAutoFit/>
          </a:bodyPr>
          <a:lstStyle/>
          <a:p>
            <a:endParaRPr lang="en-GB" sz="1400" dirty="0"/>
          </a:p>
        </p:txBody>
      </p:sp>
      <p:cxnSp>
        <p:nvCxnSpPr>
          <p:cNvPr id="10" name="Straight Arrow Connector 9"/>
          <p:cNvCxnSpPr/>
          <p:nvPr/>
        </p:nvCxnSpPr>
        <p:spPr>
          <a:xfrm flipV="1">
            <a:off x="6051677" y="5316790"/>
            <a:ext cx="0" cy="58969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Arrow Connector 10"/>
          <p:cNvCxnSpPr/>
          <p:nvPr/>
        </p:nvCxnSpPr>
        <p:spPr>
          <a:xfrm flipV="1">
            <a:off x="5044455" y="5365515"/>
            <a:ext cx="0" cy="58969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25162" y="5994733"/>
            <a:ext cx="840457" cy="307777"/>
          </a:xfrm>
          <a:prstGeom prst="rect">
            <a:avLst/>
          </a:prstGeom>
          <a:noFill/>
          <a:ln>
            <a:solidFill>
              <a:schemeClr val="tx1"/>
            </a:solidFill>
          </a:ln>
        </p:spPr>
        <p:txBody>
          <a:bodyPr wrap="square" rtlCol="0">
            <a:spAutoFit/>
          </a:bodyPr>
          <a:lstStyle/>
          <a:p>
            <a:endParaRPr lang="en-GB" sz="1400" dirty="0"/>
          </a:p>
        </p:txBody>
      </p:sp>
      <p:sp>
        <p:nvSpPr>
          <p:cNvPr id="13" name="TextBox 12"/>
          <p:cNvSpPr txBox="1"/>
          <p:nvPr/>
        </p:nvSpPr>
        <p:spPr>
          <a:xfrm>
            <a:off x="313299" y="4933903"/>
            <a:ext cx="1104160" cy="307777"/>
          </a:xfrm>
          <a:prstGeom prst="rect">
            <a:avLst/>
          </a:prstGeom>
          <a:noFill/>
          <a:ln>
            <a:solidFill>
              <a:schemeClr val="tx1"/>
            </a:solidFill>
          </a:ln>
        </p:spPr>
        <p:txBody>
          <a:bodyPr wrap="square" rtlCol="0">
            <a:spAutoFit/>
          </a:bodyPr>
          <a:lstStyle/>
          <a:p>
            <a:endParaRPr lang="en-GB" sz="1400" dirty="0"/>
          </a:p>
        </p:txBody>
      </p:sp>
      <p:cxnSp>
        <p:nvCxnSpPr>
          <p:cNvPr id="14" name="Straight Arrow Connector 13"/>
          <p:cNvCxnSpPr/>
          <p:nvPr/>
        </p:nvCxnSpPr>
        <p:spPr>
          <a:xfrm>
            <a:off x="1441133" y="5106181"/>
            <a:ext cx="2387269"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7" name="Flowchart: Connector 16"/>
          <p:cNvSpPr/>
          <p:nvPr/>
        </p:nvSpPr>
        <p:spPr>
          <a:xfrm>
            <a:off x="3852077" y="5039920"/>
            <a:ext cx="145773" cy="132522"/>
          </a:xfrm>
          <a:prstGeom prst="flowChartConnector">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Flowchart: Connector 17"/>
          <p:cNvSpPr/>
          <p:nvPr/>
        </p:nvSpPr>
        <p:spPr>
          <a:xfrm>
            <a:off x="5922165" y="5150750"/>
            <a:ext cx="145773" cy="132522"/>
          </a:xfrm>
          <a:prstGeom prst="flowChartConnector">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Flowchart: Connector 18"/>
          <p:cNvSpPr/>
          <p:nvPr/>
        </p:nvSpPr>
        <p:spPr>
          <a:xfrm>
            <a:off x="4971569" y="5143627"/>
            <a:ext cx="145773" cy="132522"/>
          </a:xfrm>
          <a:prstGeom prst="flowChartConnector">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Flowchart: Connector 19"/>
          <p:cNvSpPr/>
          <p:nvPr/>
        </p:nvSpPr>
        <p:spPr>
          <a:xfrm>
            <a:off x="3852078" y="5152534"/>
            <a:ext cx="145773" cy="132522"/>
          </a:xfrm>
          <a:prstGeom prst="flowChartConnector">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Flowchart: Connector 20"/>
          <p:cNvSpPr/>
          <p:nvPr/>
        </p:nvSpPr>
        <p:spPr>
          <a:xfrm>
            <a:off x="4021525" y="4943061"/>
            <a:ext cx="145773" cy="132522"/>
          </a:xfrm>
          <a:prstGeom prst="flowChartConnector">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Flowchart: Connector 21"/>
          <p:cNvSpPr/>
          <p:nvPr/>
        </p:nvSpPr>
        <p:spPr>
          <a:xfrm>
            <a:off x="4008273" y="5320748"/>
            <a:ext cx="145773" cy="132522"/>
          </a:xfrm>
          <a:prstGeom prst="flowChartConnector">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B13D27B8-D9D5-468A-AF22-7BA44AFA54BE}"/>
              </a:ext>
            </a:extLst>
          </p:cNvPr>
          <p:cNvSpPr/>
          <p:nvPr/>
        </p:nvSpPr>
        <p:spPr>
          <a:xfrm>
            <a:off x="263646" y="1036075"/>
            <a:ext cx="2522084" cy="628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cs typeface="Calibri"/>
              </a:rPr>
              <a:t>Activity: Where would you find each item?</a:t>
            </a:r>
            <a:endParaRPr lang="en-GB" sz="1400" dirty="0"/>
          </a:p>
        </p:txBody>
      </p:sp>
      <p:cxnSp>
        <p:nvCxnSpPr>
          <p:cNvPr id="25" name="Straight Arrow Connector 24"/>
          <p:cNvCxnSpPr/>
          <p:nvPr/>
        </p:nvCxnSpPr>
        <p:spPr>
          <a:xfrm flipH="1" flipV="1">
            <a:off x="4076536" y="5578401"/>
            <a:ext cx="4623" cy="63586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6" name="Straight Arrow Connector 25"/>
          <p:cNvCxnSpPr/>
          <p:nvPr/>
        </p:nvCxnSpPr>
        <p:spPr>
          <a:xfrm flipV="1">
            <a:off x="1951974" y="5276149"/>
            <a:ext cx="1860973" cy="81746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7" name="Straight Arrow Connector 26"/>
          <p:cNvCxnSpPr/>
          <p:nvPr/>
        </p:nvCxnSpPr>
        <p:spPr>
          <a:xfrm>
            <a:off x="1869947" y="4028773"/>
            <a:ext cx="2117783" cy="91428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9" name="TextBox 28"/>
          <p:cNvSpPr txBox="1"/>
          <p:nvPr/>
        </p:nvSpPr>
        <p:spPr>
          <a:xfrm>
            <a:off x="612393" y="3720996"/>
            <a:ext cx="1257554" cy="307777"/>
          </a:xfrm>
          <a:prstGeom prst="rect">
            <a:avLst/>
          </a:prstGeom>
          <a:noFill/>
          <a:ln>
            <a:solidFill>
              <a:schemeClr val="tx1"/>
            </a:solidFill>
          </a:ln>
        </p:spPr>
        <p:txBody>
          <a:bodyPr wrap="square" rtlCol="0">
            <a:spAutoFit/>
          </a:bodyPr>
          <a:lstStyle/>
          <a:p>
            <a:endParaRPr lang="en-GB" sz="1400" dirty="0"/>
          </a:p>
        </p:txBody>
      </p:sp>
      <p:sp>
        <p:nvSpPr>
          <p:cNvPr id="30" name="TextBox 29"/>
          <p:cNvSpPr txBox="1"/>
          <p:nvPr/>
        </p:nvSpPr>
        <p:spPr>
          <a:xfrm>
            <a:off x="886530" y="6103769"/>
            <a:ext cx="1687315" cy="307777"/>
          </a:xfrm>
          <a:prstGeom prst="rect">
            <a:avLst/>
          </a:prstGeom>
          <a:noFill/>
          <a:ln>
            <a:solidFill>
              <a:schemeClr val="tx1"/>
            </a:solidFill>
          </a:ln>
        </p:spPr>
        <p:txBody>
          <a:bodyPr wrap="square" rtlCol="0">
            <a:spAutoFit/>
          </a:bodyPr>
          <a:lstStyle/>
          <a:p>
            <a:endParaRPr lang="en-GB" sz="1400" dirty="0"/>
          </a:p>
        </p:txBody>
      </p:sp>
      <p:sp>
        <p:nvSpPr>
          <p:cNvPr id="31" name="TextBox 30"/>
          <p:cNvSpPr txBox="1"/>
          <p:nvPr/>
        </p:nvSpPr>
        <p:spPr>
          <a:xfrm>
            <a:off x="3747245" y="6243989"/>
            <a:ext cx="708338" cy="317493"/>
          </a:xfrm>
          <a:prstGeom prst="rect">
            <a:avLst/>
          </a:prstGeom>
          <a:noFill/>
          <a:ln>
            <a:solidFill>
              <a:schemeClr val="tx1"/>
            </a:solidFill>
          </a:ln>
        </p:spPr>
        <p:txBody>
          <a:bodyPr wrap="square" rtlCol="0">
            <a:spAutoFit/>
          </a:bodyPr>
          <a:lstStyle/>
          <a:p>
            <a:endParaRPr lang="en-GB" sz="1400" dirty="0"/>
          </a:p>
        </p:txBody>
      </p:sp>
    </p:spTree>
    <p:extLst>
      <p:ext uri="{BB962C8B-B14F-4D97-AF65-F5344CB8AC3E}">
        <p14:creationId xmlns:p14="http://schemas.microsoft.com/office/powerpoint/2010/main" val="31694086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9E4264F-CBB6-4CE5-A645-553758A831E8}"/>
              </a:ext>
            </a:extLst>
          </p:cNvPr>
          <p:cNvSpPr txBox="1"/>
          <p:nvPr/>
        </p:nvSpPr>
        <p:spPr>
          <a:xfrm>
            <a:off x="377372" y="1443265"/>
            <a:ext cx="2574471" cy="276999"/>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endParaRPr lang="en-US" sz="1350">
              <a:cs typeface="Calibri" panose="020F0502020204030204"/>
            </a:endParaRPr>
          </a:p>
        </p:txBody>
      </p:sp>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7" name="Picture 6"/>
          <p:cNvPicPr>
            <a:picLocks noChangeAspect="1"/>
          </p:cNvPicPr>
          <p:nvPr/>
        </p:nvPicPr>
        <p:blipFill>
          <a:blip r:embed="rId3"/>
          <a:stretch>
            <a:fillRect/>
          </a:stretch>
        </p:blipFill>
        <p:spPr>
          <a:xfrm>
            <a:off x="1338087" y="1914672"/>
            <a:ext cx="6286500" cy="4429125"/>
          </a:xfrm>
          <a:prstGeom prst="rect">
            <a:avLst/>
          </a:prstGeom>
        </p:spPr>
      </p:pic>
      <p:sp>
        <p:nvSpPr>
          <p:cNvPr id="9" name="TextBox 8"/>
          <p:cNvSpPr txBox="1"/>
          <p:nvPr/>
        </p:nvSpPr>
        <p:spPr>
          <a:xfrm>
            <a:off x="5465620" y="5910028"/>
            <a:ext cx="1663321" cy="523220"/>
          </a:xfrm>
          <a:prstGeom prst="rect">
            <a:avLst/>
          </a:prstGeom>
          <a:noFill/>
        </p:spPr>
        <p:txBody>
          <a:bodyPr wrap="square" rtlCol="0">
            <a:spAutoFit/>
          </a:bodyPr>
          <a:lstStyle/>
          <a:p>
            <a:r>
              <a:rPr lang="en-US" sz="1400" i="1" dirty="0"/>
              <a:t>The Book of Common Prayer</a:t>
            </a:r>
            <a:endParaRPr lang="en-GB" sz="1400" i="1" dirty="0"/>
          </a:p>
        </p:txBody>
      </p:sp>
      <p:cxnSp>
        <p:nvCxnSpPr>
          <p:cNvPr id="10" name="Straight Arrow Connector 9"/>
          <p:cNvCxnSpPr/>
          <p:nvPr/>
        </p:nvCxnSpPr>
        <p:spPr>
          <a:xfrm flipV="1">
            <a:off x="6051677" y="5316790"/>
            <a:ext cx="0" cy="58969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Arrow Connector 10"/>
          <p:cNvCxnSpPr/>
          <p:nvPr/>
        </p:nvCxnSpPr>
        <p:spPr>
          <a:xfrm flipV="1">
            <a:off x="5044455" y="5365515"/>
            <a:ext cx="0" cy="58969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753188" y="5994733"/>
            <a:ext cx="804823" cy="307777"/>
          </a:xfrm>
          <a:prstGeom prst="rect">
            <a:avLst/>
          </a:prstGeom>
          <a:noFill/>
        </p:spPr>
        <p:txBody>
          <a:bodyPr wrap="square" rtlCol="0">
            <a:spAutoFit/>
          </a:bodyPr>
          <a:lstStyle/>
          <a:p>
            <a:r>
              <a:rPr lang="en-US" sz="1400" dirty="0"/>
              <a:t>Quire</a:t>
            </a:r>
            <a:endParaRPr lang="en-GB" sz="1400" dirty="0"/>
          </a:p>
        </p:txBody>
      </p:sp>
      <p:sp>
        <p:nvSpPr>
          <p:cNvPr id="13" name="TextBox 12"/>
          <p:cNvSpPr txBox="1"/>
          <p:nvPr/>
        </p:nvSpPr>
        <p:spPr>
          <a:xfrm>
            <a:off x="461603" y="4933903"/>
            <a:ext cx="1257554" cy="307777"/>
          </a:xfrm>
          <a:prstGeom prst="rect">
            <a:avLst/>
          </a:prstGeom>
          <a:noFill/>
        </p:spPr>
        <p:txBody>
          <a:bodyPr wrap="square" rtlCol="0">
            <a:spAutoFit/>
          </a:bodyPr>
          <a:lstStyle/>
          <a:p>
            <a:r>
              <a:rPr lang="en-US" sz="1400" dirty="0"/>
              <a:t>High altar</a:t>
            </a:r>
            <a:endParaRPr lang="en-GB" sz="1400" dirty="0"/>
          </a:p>
        </p:txBody>
      </p:sp>
      <p:cxnSp>
        <p:nvCxnSpPr>
          <p:cNvPr id="14" name="Straight Arrow Connector 13"/>
          <p:cNvCxnSpPr/>
          <p:nvPr/>
        </p:nvCxnSpPr>
        <p:spPr>
          <a:xfrm>
            <a:off x="1441133" y="5106181"/>
            <a:ext cx="2387269"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7" name="Flowchart: Connector 16"/>
          <p:cNvSpPr/>
          <p:nvPr/>
        </p:nvSpPr>
        <p:spPr>
          <a:xfrm>
            <a:off x="3852077" y="5039920"/>
            <a:ext cx="145773" cy="132522"/>
          </a:xfrm>
          <a:prstGeom prst="flowChartConnector">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Flowchart: Connector 17"/>
          <p:cNvSpPr/>
          <p:nvPr/>
        </p:nvSpPr>
        <p:spPr>
          <a:xfrm>
            <a:off x="5922165" y="5150750"/>
            <a:ext cx="145773" cy="132522"/>
          </a:xfrm>
          <a:prstGeom prst="flowChartConnector">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Flowchart: Connector 18"/>
          <p:cNvSpPr/>
          <p:nvPr/>
        </p:nvSpPr>
        <p:spPr>
          <a:xfrm>
            <a:off x="4971569" y="5143627"/>
            <a:ext cx="145773" cy="132522"/>
          </a:xfrm>
          <a:prstGeom prst="flowChartConnector">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Flowchart: Connector 19"/>
          <p:cNvSpPr/>
          <p:nvPr/>
        </p:nvSpPr>
        <p:spPr>
          <a:xfrm>
            <a:off x="3852078" y="5152534"/>
            <a:ext cx="145773" cy="132522"/>
          </a:xfrm>
          <a:prstGeom prst="flowChartConnector">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Flowchart: Connector 20"/>
          <p:cNvSpPr/>
          <p:nvPr/>
        </p:nvSpPr>
        <p:spPr>
          <a:xfrm>
            <a:off x="4021525" y="4943061"/>
            <a:ext cx="145773" cy="132522"/>
          </a:xfrm>
          <a:prstGeom prst="flowChartConnector">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Flowchart: Connector 21"/>
          <p:cNvSpPr/>
          <p:nvPr/>
        </p:nvSpPr>
        <p:spPr>
          <a:xfrm>
            <a:off x="4008273" y="5320748"/>
            <a:ext cx="145773" cy="132522"/>
          </a:xfrm>
          <a:prstGeom prst="flowChartConnector">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B13D27B8-D9D5-468A-AF22-7BA44AFA54BE}"/>
              </a:ext>
            </a:extLst>
          </p:cNvPr>
          <p:cNvSpPr/>
          <p:nvPr/>
        </p:nvSpPr>
        <p:spPr>
          <a:xfrm>
            <a:off x="263646" y="1036075"/>
            <a:ext cx="2522084" cy="628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cs typeface="Calibri"/>
              </a:rPr>
              <a:t>Check your answers</a:t>
            </a:r>
          </a:p>
        </p:txBody>
      </p:sp>
      <p:cxnSp>
        <p:nvCxnSpPr>
          <p:cNvPr id="25" name="Straight Arrow Connector 24"/>
          <p:cNvCxnSpPr/>
          <p:nvPr/>
        </p:nvCxnSpPr>
        <p:spPr>
          <a:xfrm flipH="1" flipV="1">
            <a:off x="4076536" y="5578401"/>
            <a:ext cx="4623" cy="63586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6" name="Straight Arrow Connector 25"/>
          <p:cNvCxnSpPr/>
          <p:nvPr/>
        </p:nvCxnSpPr>
        <p:spPr>
          <a:xfrm flipV="1">
            <a:off x="1951974" y="5276149"/>
            <a:ext cx="1860973" cy="81746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7" name="Straight Arrow Connector 26"/>
          <p:cNvCxnSpPr/>
          <p:nvPr/>
        </p:nvCxnSpPr>
        <p:spPr>
          <a:xfrm>
            <a:off x="1664607" y="3856495"/>
            <a:ext cx="2323123" cy="108656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9" name="TextBox 28"/>
          <p:cNvSpPr txBox="1"/>
          <p:nvPr/>
        </p:nvSpPr>
        <p:spPr>
          <a:xfrm>
            <a:off x="857043" y="3686528"/>
            <a:ext cx="1257554" cy="307777"/>
          </a:xfrm>
          <a:prstGeom prst="rect">
            <a:avLst/>
          </a:prstGeom>
          <a:noFill/>
        </p:spPr>
        <p:txBody>
          <a:bodyPr wrap="square" rtlCol="0">
            <a:spAutoFit/>
          </a:bodyPr>
          <a:lstStyle/>
          <a:p>
            <a:r>
              <a:rPr lang="en-US" sz="1400" dirty="0"/>
              <a:t>Lectern</a:t>
            </a:r>
            <a:endParaRPr lang="en-GB" sz="1400" dirty="0"/>
          </a:p>
        </p:txBody>
      </p:sp>
      <p:sp>
        <p:nvSpPr>
          <p:cNvPr id="30" name="TextBox 29"/>
          <p:cNvSpPr txBox="1"/>
          <p:nvPr/>
        </p:nvSpPr>
        <p:spPr>
          <a:xfrm>
            <a:off x="886530" y="6103769"/>
            <a:ext cx="1687315" cy="307777"/>
          </a:xfrm>
          <a:prstGeom prst="rect">
            <a:avLst/>
          </a:prstGeom>
          <a:noFill/>
        </p:spPr>
        <p:txBody>
          <a:bodyPr wrap="square" rtlCol="0">
            <a:spAutoFit/>
          </a:bodyPr>
          <a:lstStyle/>
          <a:p>
            <a:r>
              <a:rPr lang="en-US" sz="1400" dirty="0"/>
              <a:t>Candles and cross</a:t>
            </a:r>
            <a:endParaRPr lang="en-GB" sz="1400" dirty="0"/>
          </a:p>
        </p:txBody>
      </p:sp>
      <p:sp>
        <p:nvSpPr>
          <p:cNvPr id="31" name="TextBox 30"/>
          <p:cNvSpPr txBox="1"/>
          <p:nvPr/>
        </p:nvSpPr>
        <p:spPr>
          <a:xfrm>
            <a:off x="3747245" y="6243989"/>
            <a:ext cx="708338" cy="317493"/>
          </a:xfrm>
          <a:prstGeom prst="rect">
            <a:avLst/>
          </a:prstGeom>
          <a:noFill/>
        </p:spPr>
        <p:txBody>
          <a:bodyPr wrap="square" rtlCol="0">
            <a:spAutoFit/>
          </a:bodyPr>
          <a:lstStyle/>
          <a:p>
            <a:r>
              <a:rPr lang="en-US" sz="1400" dirty="0"/>
              <a:t>Pulpit</a:t>
            </a:r>
            <a:endParaRPr lang="en-GB" sz="1400" dirty="0"/>
          </a:p>
        </p:txBody>
      </p:sp>
    </p:spTree>
    <p:extLst>
      <p:ext uri="{BB962C8B-B14F-4D97-AF65-F5344CB8AC3E}">
        <p14:creationId xmlns:p14="http://schemas.microsoft.com/office/powerpoint/2010/main" val="33269332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FEFA3E-A694-4FB3-BB17-C8EA9C8BC18D}"/>
              </a:ext>
            </a:extLst>
          </p:cNvPr>
          <p:cNvSpPr>
            <a:spLocks noGrp="1"/>
          </p:cNvSpPr>
          <p:nvPr>
            <p:ph type="title"/>
          </p:nvPr>
        </p:nvSpPr>
        <p:spPr>
          <a:xfrm>
            <a:off x="370300" y="1179444"/>
            <a:ext cx="8026263" cy="542978"/>
          </a:xfrm>
          <a:solidFill>
            <a:schemeClr val="bg1"/>
          </a:solidFill>
        </p:spPr>
        <p:txBody>
          <a:bodyPr/>
          <a:lstStyle/>
          <a:p>
            <a:r>
              <a:rPr lang="en-GB" dirty="0">
                <a:cs typeface="Calibri Light"/>
              </a:rPr>
              <a:t>Could you be a guide at Westminster Abbey?</a:t>
            </a:r>
          </a:p>
        </p:txBody>
      </p:sp>
      <p:sp>
        <p:nvSpPr>
          <p:cNvPr id="4" name="Content Placeholder 3">
            <a:extLst>
              <a:ext uri="{FF2B5EF4-FFF2-40B4-BE49-F238E27FC236}">
                <a16:creationId xmlns:a16="http://schemas.microsoft.com/office/drawing/2014/main" id="{A1C3BC3C-5097-42BD-BD6E-AFB8738AB385}"/>
              </a:ext>
            </a:extLst>
          </p:cNvPr>
          <p:cNvSpPr>
            <a:spLocks noGrp="1"/>
          </p:cNvSpPr>
          <p:nvPr>
            <p:ph idx="1"/>
          </p:nvPr>
        </p:nvSpPr>
        <p:spPr>
          <a:xfrm>
            <a:off x="370300" y="1963268"/>
            <a:ext cx="8303799" cy="4450784"/>
          </a:xfrm>
          <a:solidFill>
            <a:schemeClr val="bg1"/>
          </a:solidFill>
        </p:spPr>
        <p:txBody>
          <a:bodyPr vert="horz" lIns="68580" tIns="34290" rIns="68580" bIns="34290" rtlCol="0" anchor="t">
            <a:noAutofit/>
          </a:bodyPr>
          <a:lstStyle/>
          <a:p>
            <a:r>
              <a:rPr lang="en-GB" dirty="0">
                <a:cs typeface="Calibri" panose="020F0502020204030204"/>
              </a:rPr>
              <a:t>To be a guide at Westminster Abbey you need to know lots of information about how Christians pray and worship God. </a:t>
            </a:r>
          </a:p>
          <a:p>
            <a:endParaRPr lang="en-US" dirty="0"/>
          </a:p>
          <a:p>
            <a:r>
              <a:rPr lang="en-GB" dirty="0">
                <a:cs typeface="Calibri" panose="020F0502020204030204"/>
              </a:rPr>
              <a:t>Have you learnt enough to pass the test? Answer the questions below to find out.</a:t>
            </a:r>
            <a:endParaRPr lang="en-GB" dirty="0"/>
          </a:p>
          <a:p>
            <a:pPr marL="385763" indent="-385763">
              <a:buAutoNum type="arabicPeriod"/>
            </a:pPr>
            <a:r>
              <a:rPr lang="en-GB" dirty="0">
                <a:ea typeface="+mn-lt"/>
                <a:cs typeface="+mn-lt"/>
              </a:rPr>
              <a:t>What do Christians believe prayer is?</a:t>
            </a:r>
            <a:endParaRPr lang="en-US" dirty="0">
              <a:cs typeface="Calibri" panose="020F0502020204030204"/>
            </a:endParaRPr>
          </a:p>
          <a:p>
            <a:pPr marL="385763" indent="-385763">
              <a:buAutoNum type="arabicPeriod"/>
            </a:pPr>
            <a:r>
              <a:rPr lang="en-GB" dirty="0">
                <a:cs typeface="Calibri" panose="020F0502020204030204"/>
              </a:rPr>
              <a:t>Why do Christians pray (give two examples)?</a:t>
            </a:r>
          </a:p>
          <a:p>
            <a:pPr marL="385763" indent="-385763">
              <a:buAutoNum type="arabicPeriod"/>
            </a:pPr>
            <a:r>
              <a:rPr lang="en-GB" dirty="0">
                <a:cs typeface="Calibri" panose="020F0502020204030204"/>
              </a:rPr>
              <a:t>Which type (denomination) of Christians pray and worship at Westminster Abbey today?</a:t>
            </a:r>
            <a:endParaRPr lang="en-US" dirty="0">
              <a:cs typeface="Calibri" panose="020F0502020204030204"/>
            </a:endParaRPr>
          </a:p>
          <a:p>
            <a:pPr marL="385763" indent="-385763">
              <a:buAutoNum type="arabicPeriod"/>
            </a:pPr>
            <a:r>
              <a:rPr lang="en-GB" dirty="0">
                <a:cs typeface="Calibri" panose="020F0502020204030204"/>
              </a:rPr>
              <a:t>Name two places a Christian might worship God.</a:t>
            </a:r>
          </a:p>
          <a:p>
            <a:pPr marL="385763" indent="-385763">
              <a:buAutoNum type="arabicPeriod"/>
            </a:pPr>
            <a:r>
              <a:rPr lang="en-GB" dirty="0">
                <a:cs typeface="Calibri" panose="020F0502020204030204"/>
              </a:rPr>
              <a:t>Which formal prayer is often said by Christians during services at the Abbey and may also be said at home?</a:t>
            </a:r>
          </a:p>
          <a:p>
            <a:pPr marL="385763" indent="-385763">
              <a:buAutoNum type="arabicPeriod"/>
            </a:pPr>
            <a:r>
              <a:rPr lang="en-GB" dirty="0">
                <a:cs typeface="Calibri" panose="020F0502020204030204"/>
              </a:rPr>
              <a:t>Which items would you find on the Altar during a service at the Abbey?</a:t>
            </a:r>
          </a:p>
          <a:p>
            <a:pPr marL="385763" indent="-385763">
              <a:buAutoNum type="arabicPeriod"/>
            </a:pPr>
            <a:r>
              <a:rPr lang="en-GB" dirty="0">
                <a:cs typeface="Calibri" panose="020F0502020204030204"/>
              </a:rPr>
              <a:t>What important service takes place at Westminster Abbey every day?</a:t>
            </a:r>
          </a:p>
          <a:p>
            <a:pPr marL="385763" indent="-385763">
              <a:buAutoNum type="arabicPeriod"/>
            </a:pPr>
            <a:r>
              <a:rPr lang="en-GB" dirty="0">
                <a:cs typeface="Calibri" panose="020F0502020204030204"/>
              </a:rPr>
              <a:t>What is the book that helps Anglican Christians to pray during services?</a:t>
            </a:r>
          </a:p>
          <a:p>
            <a:endParaRPr lang="en-GB" dirty="0">
              <a:cs typeface="Calibri" panose="020F0502020204030204"/>
            </a:endParaRPr>
          </a:p>
        </p:txBody>
      </p:sp>
      <p:sp>
        <p:nvSpPr>
          <p:cNvPr id="5"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34129938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FEFA3E-A694-4FB3-BB17-C8EA9C8BC18D}"/>
              </a:ext>
            </a:extLst>
          </p:cNvPr>
          <p:cNvSpPr>
            <a:spLocks noGrp="1"/>
          </p:cNvSpPr>
          <p:nvPr>
            <p:ph type="title"/>
          </p:nvPr>
        </p:nvSpPr>
        <p:spPr>
          <a:xfrm>
            <a:off x="370300" y="1022340"/>
            <a:ext cx="8026263" cy="542978"/>
          </a:xfrm>
          <a:solidFill>
            <a:schemeClr val="bg1"/>
          </a:solidFill>
        </p:spPr>
        <p:txBody>
          <a:bodyPr/>
          <a:lstStyle/>
          <a:p>
            <a:r>
              <a:rPr lang="en-GB" dirty="0">
                <a:cs typeface="Calibri Light"/>
              </a:rPr>
              <a:t>Could you be a guide at Westminster Abbey?</a:t>
            </a:r>
          </a:p>
        </p:txBody>
      </p:sp>
      <p:sp>
        <p:nvSpPr>
          <p:cNvPr id="4" name="Content Placeholder 3">
            <a:extLst>
              <a:ext uri="{FF2B5EF4-FFF2-40B4-BE49-F238E27FC236}">
                <a16:creationId xmlns:a16="http://schemas.microsoft.com/office/drawing/2014/main" id="{A1C3BC3C-5097-42BD-BD6E-AFB8738AB385}"/>
              </a:ext>
            </a:extLst>
          </p:cNvPr>
          <p:cNvSpPr>
            <a:spLocks noGrp="1"/>
          </p:cNvSpPr>
          <p:nvPr>
            <p:ph idx="1"/>
          </p:nvPr>
        </p:nvSpPr>
        <p:spPr>
          <a:xfrm>
            <a:off x="370300" y="2573790"/>
            <a:ext cx="8303799" cy="3773847"/>
          </a:xfrm>
          <a:solidFill>
            <a:schemeClr val="bg1"/>
          </a:solidFill>
        </p:spPr>
        <p:txBody>
          <a:bodyPr vert="horz" lIns="68580" tIns="34290" rIns="68580" bIns="34290" rtlCol="0" anchor="t">
            <a:noAutofit/>
          </a:bodyPr>
          <a:lstStyle/>
          <a:p>
            <a:pPr marL="385763" indent="-385763">
              <a:buAutoNum type="arabicPeriod"/>
            </a:pPr>
            <a:r>
              <a:rPr lang="en-GB" dirty="0">
                <a:ea typeface="+mn-lt"/>
                <a:cs typeface="+mn-lt"/>
              </a:rPr>
              <a:t>What do Christians believe prayer is? </a:t>
            </a:r>
            <a:r>
              <a:rPr lang="en-GB" b="1" dirty="0">
                <a:ea typeface="+mn-lt"/>
                <a:cs typeface="+mn-lt"/>
              </a:rPr>
              <a:t>A personal conversation with God.</a:t>
            </a:r>
            <a:endParaRPr lang="en-GB" b="1" dirty="0">
              <a:cs typeface="Calibri" panose="020F0502020204030204"/>
            </a:endParaRPr>
          </a:p>
          <a:p>
            <a:pPr marL="385763" indent="-385763">
              <a:buAutoNum type="arabicPeriod"/>
            </a:pPr>
            <a:r>
              <a:rPr lang="en-GB" dirty="0">
                <a:cs typeface="Calibri" panose="020F0502020204030204"/>
              </a:rPr>
              <a:t>Why do Christians pray (give two examples)? </a:t>
            </a:r>
            <a:r>
              <a:rPr lang="en-GB" b="1" dirty="0">
                <a:cs typeface="Calibri" panose="020F0502020204030204"/>
              </a:rPr>
              <a:t>To thank God, to ask for forgiveness.</a:t>
            </a:r>
          </a:p>
          <a:p>
            <a:pPr marL="385763" indent="-385763">
              <a:buAutoNum type="arabicPeriod"/>
            </a:pPr>
            <a:r>
              <a:rPr lang="en-GB" dirty="0">
                <a:cs typeface="Calibri" panose="020F0502020204030204"/>
              </a:rPr>
              <a:t>Which type (denomination) of Christians pray and worship at Westminster Abbey today</a:t>
            </a:r>
            <a:r>
              <a:rPr lang="en-GB" b="1" dirty="0">
                <a:cs typeface="Calibri" panose="020F0502020204030204"/>
              </a:rPr>
              <a:t>? Anglican Christians.</a:t>
            </a:r>
            <a:endParaRPr lang="en-US" b="1" dirty="0">
              <a:cs typeface="Calibri" panose="020F0502020204030204"/>
            </a:endParaRPr>
          </a:p>
          <a:p>
            <a:pPr marL="385763" indent="-385763">
              <a:buAutoNum type="arabicPeriod"/>
            </a:pPr>
            <a:r>
              <a:rPr lang="en-GB" dirty="0">
                <a:cs typeface="Calibri" panose="020F0502020204030204"/>
              </a:rPr>
              <a:t>Name two places a Christian might worship God. </a:t>
            </a:r>
            <a:r>
              <a:rPr lang="en-GB" b="1" dirty="0">
                <a:cs typeface="Calibri" panose="020F0502020204030204"/>
              </a:rPr>
              <a:t>In a church and at home.</a:t>
            </a:r>
          </a:p>
          <a:p>
            <a:pPr marL="385763" indent="-385763">
              <a:buAutoNum type="arabicPeriod"/>
            </a:pPr>
            <a:r>
              <a:rPr lang="en-GB" dirty="0">
                <a:cs typeface="Calibri" panose="020F0502020204030204"/>
              </a:rPr>
              <a:t>Which formal prayer is often said by Christians during services at the Abbey and may also be said at home? </a:t>
            </a:r>
            <a:r>
              <a:rPr lang="en-GB" b="1" dirty="0">
                <a:cs typeface="Calibri" panose="020F0502020204030204"/>
              </a:rPr>
              <a:t>The Lord's Prayer.</a:t>
            </a:r>
          </a:p>
          <a:p>
            <a:pPr marL="385763" indent="-385763">
              <a:buAutoNum type="arabicPeriod"/>
            </a:pPr>
            <a:r>
              <a:rPr lang="en-GB" dirty="0">
                <a:cs typeface="Calibri" panose="020F0502020204030204"/>
              </a:rPr>
              <a:t>Which items would you find on the Altar during a service at the Abbey? </a:t>
            </a:r>
            <a:r>
              <a:rPr lang="en-GB" b="1" dirty="0">
                <a:cs typeface="Calibri" panose="020F0502020204030204"/>
              </a:rPr>
              <a:t>Candles and a cross.</a:t>
            </a:r>
          </a:p>
          <a:p>
            <a:pPr marL="385763" indent="-385763">
              <a:buAutoNum type="arabicPeriod"/>
            </a:pPr>
            <a:r>
              <a:rPr lang="en-GB" dirty="0">
                <a:cs typeface="Calibri" panose="020F0502020204030204"/>
              </a:rPr>
              <a:t>What important service takes place at Westminster Abbey every day? </a:t>
            </a:r>
            <a:r>
              <a:rPr lang="en-GB" b="1" dirty="0">
                <a:cs typeface="Calibri" panose="020F0502020204030204"/>
              </a:rPr>
              <a:t>Holy Communion or Eucharist.</a:t>
            </a:r>
          </a:p>
          <a:p>
            <a:pPr marL="385763" indent="-385763">
              <a:buAutoNum type="arabicPeriod"/>
            </a:pPr>
            <a:r>
              <a:rPr lang="en-GB" dirty="0">
                <a:cs typeface="Calibri" panose="020F0502020204030204"/>
              </a:rPr>
              <a:t>What is the book that helps Anglican Christians to pray during services? </a:t>
            </a:r>
            <a:r>
              <a:rPr lang="en-GB" b="1" i="1" dirty="0">
                <a:cs typeface="Calibri" panose="020F0502020204030204"/>
              </a:rPr>
              <a:t>The Book of Common Prayer.</a:t>
            </a:r>
          </a:p>
          <a:p>
            <a:endParaRPr lang="en-GB" dirty="0">
              <a:cs typeface="Calibri" panose="020F0502020204030204"/>
            </a:endParaRPr>
          </a:p>
        </p:txBody>
      </p:sp>
      <p:sp>
        <p:nvSpPr>
          <p:cNvPr id="5"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6" name="Rectangle 5">
            <a:extLst>
              <a:ext uri="{FF2B5EF4-FFF2-40B4-BE49-F238E27FC236}">
                <a16:creationId xmlns:a16="http://schemas.microsoft.com/office/drawing/2014/main" id="{B13D27B8-D9D5-468A-AF22-7BA44AFA54BE}"/>
              </a:ext>
            </a:extLst>
          </p:cNvPr>
          <p:cNvSpPr/>
          <p:nvPr/>
        </p:nvSpPr>
        <p:spPr>
          <a:xfrm>
            <a:off x="370300" y="1755346"/>
            <a:ext cx="2522084" cy="628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cs typeface="Calibri"/>
              </a:rPr>
              <a:t>Check your answers</a:t>
            </a:r>
          </a:p>
        </p:txBody>
      </p:sp>
    </p:spTree>
    <p:extLst>
      <p:ext uri="{BB962C8B-B14F-4D97-AF65-F5344CB8AC3E}">
        <p14:creationId xmlns:p14="http://schemas.microsoft.com/office/powerpoint/2010/main" val="11943282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24</a:t>
            </a:fld>
            <a:endParaRPr lang="en-GB" sz="700">
              <a:solidFill>
                <a:schemeClr val="bg1"/>
              </a:solidFill>
            </a:endParaRPr>
          </a:p>
        </p:txBody>
      </p:sp>
      <p:sp>
        <p:nvSpPr>
          <p:cNvPr id="8" name="Title 1">
            <a:extLst>
              <a:ext uri="{FF2B5EF4-FFF2-40B4-BE49-F238E27FC236}">
                <a16:creationId xmlns:a16="http://schemas.microsoft.com/office/drawing/2014/main" id="{67291C8C-ED9E-4751-A1A9-74DAE54EFDCA}"/>
              </a:ext>
            </a:extLst>
          </p:cNvPr>
          <p:cNvSpPr txBox="1">
            <a:spLocks/>
          </p:cNvSpPr>
          <p:nvPr/>
        </p:nvSpPr>
        <p:spPr>
          <a:xfrm>
            <a:off x="611313" y="1339634"/>
            <a:ext cx="3455456" cy="606164"/>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dirty="0">
                <a:solidFill>
                  <a:schemeClr val="bg1"/>
                </a:solidFill>
                <a:cs typeface="Calibri Light"/>
              </a:rPr>
              <a:t>Discuss</a:t>
            </a:r>
            <a:endParaRPr lang="en-GB" dirty="0">
              <a:solidFill>
                <a:schemeClr val="bg1"/>
              </a:solidFill>
            </a:endParaRPr>
          </a:p>
        </p:txBody>
      </p:sp>
      <p:sp>
        <p:nvSpPr>
          <p:cNvPr id="9" name="Content Placeholder 2">
            <a:extLst>
              <a:ext uri="{FF2B5EF4-FFF2-40B4-BE49-F238E27FC236}">
                <a16:creationId xmlns:a16="http://schemas.microsoft.com/office/drawing/2014/main" id="{28F70A41-7B76-45DD-BB37-2C610E91E82E}"/>
              </a:ext>
            </a:extLst>
          </p:cNvPr>
          <p:cNvSpPr txBox="1">
            <a:spLocks/>
          </p:cNvSpPr>
          <p:nvPr/>
        </p:nvSpPr>
        <p:spPr>
          <a:xfrm>
            <a:off x="452073" y="2467901"/>
            <a:ext cx="3773937" cy="1523332"/>
          </a:xfrm>
          <a:prstGeom prst="rect">
            <a:avLst/>
          </a:prstGeom>
        </p:spPr>
        <p:txBody>
          <a:bodyPr vert="horz" lIns="68580" tIns="34290" rIns="68580" bIns="3429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200" dirty="0">
                <a:solidFill>
                  <a:schemeClr val="bg1"/>
                </a:solidFill>
              </a:rPr>
              <a:t>Why do people sometimes suffer or die despite Christians praying for them?</a:t>
            </a:r>
            <a:endParaRPr lang="en-GB" sz="2200" dirty="0">
              <a:solidFill>
                <a:schemeClr val="bg1"/>
              </a:solidFill>
              <a:cs typeface="Calibri" panose="020F0502020204030204"/>
            </a:endParaRPr>
          </a:p>
        </p:txBody>
      </p:sp>
      <p:sp>
        <p:nvSpPr>
          <p:cNvPr id="2" name="TextBox 1"/>
          <p:cNvSpPr txBox="1"/>
          <p:nvPr/>
        </p:nvSpPr>
        <p:spPr>
          <a:xfrm>
            <a:off x="452073" y="4256608"/>
            <a:ext cx="4280565" cy="1384995"/>
          </a:xfrm>
          <a:prstGeom prst="rect">
            <a:avLst/>
          </a:prstGeom>
          <a:noFill/>
        </p:spPr>
        <p:txBody>
          <a:bodyPr wrap="square" rtlCol="0">
            <a:spAutoFit/>
          </a:bodyPr>
          <a:lstStyle/>
          <a:p>
            <a:r>
              <a:rPr lang="en-GB" sz="2200" dirty="0">
                <a:solidFill>
                  <a:schemeClr val="bg1"/>
                </a:solidFill>
              </a:rPr>
              <a:t>If God is unchanging, what is the point of praying to ask him to intervene in the world?</a:t>
            </a:r>
            <a:endParaRPr lang="en-US" sz="2200" dirty="0">
              <a:solidFill>
                <a:schemeClr val="bg1"/>
              </a:solidFill>
            </a:endParaRPr>
          </a:p>
          <a:p>
            <a:endParaRPr lang="en-GB" dirty="0"/>
          </a:p>
        </p:txBody>
      </p:sp>
    </p:spTree>
    <p:extLst>
      <p:ext uri="{BB962C8B-B14F-4D97-AF65-F5344CB8AC3E}">
        <p14:creationId xmlns:p14="http://schemas.microsoft.com/office/powerpoint/2010/main" val="1123506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287416" y="1182325"/>
            <a:ext cx="3115179" cy="4016764"/>
          </a:xfrm>
          <a:prstGeom prst="rect">
            <a:avLst/>
          </a:prstGeom>
        </p:spPr>
      </p:pic>
      <p:sp>
        <p:nvSpPr>
          <p:cNvPr id="2" name="Title 1">
            <a:extLst>
              <a:ext uri="{FF2B5EF4-FFF2-40B4-BE49-F238E27FC236}">
                <a16:creationId xmlns:a16="http://schemas.microsoft.com/office/drawing/2014/main" id="{8FA07858-F0D4-462E-8C80-A0172CC1CF13}"/>
              </a:ext>
            </a:extLst>
          </p:cNvPr>
          <p:cNvSpPr>
            <a:spLocks noGrp="1"/>
          </p:cNvSpPr>
          <p:nvPr>
            <p:ph type="title"/>
          </p:nvPr>
        </p:nvSpPr>
        <p:spPr>
          <a:xfrm>
            <a:off x="552177" y="1182325"/>
            <a:ext cx="3982902" cy="622356"/>
          </a:xfrm>
        </p:spPr>
        <p:txBody>
          <a:bodyPr>
            <a:normAutofit/>
          </a:bodyPr>
          <a:lstStyle/>
          <a:p>
            <a:r>
              <a:rPr lang="en-GB" dirty="0"/>
              <a:t>Westminster Abbey </a:t>
            </a:r>
          </a:p>
        </p:txBody>
      </p:sp>
      <p:sp>
        <p:nvSpPr>
          <p:cNvPr id="14" name="TextBox 13">
            <a:extLst>
              <a:ext uri="{FF2B5EF4-FFF2-40B4-BE49-F238E27FC236}">
                <a16:creationId xmlns:a16="http://schemas.microsoft.com/office/drawing/2014/main" id="{6EA43FAE-F2A0-446C-A700-EF55E8FBD372}"/>
              </a:ext>
            </a:extLst>
          </p:cNvPr>
          <p:cNvSpPr txBox="1"/>
          <p:nvPr/>
        </p:nvSpPr>
        <p:spPr>
          <a:xfrm>
            <a:off x="552177" y="5680766"/>
            <a:ext cx="3489424" cy="284693"/>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400" dirty="0">
                <a:hlinkClick r:id="rId4"/>
              </a:rPr>
              <a:t>View Westminster Abbey on Google Maps</a:t>
            </a:r>
            <a:endParaRPr lang="en-US" sz="1400" dirty="0"/>
          </a:p>
        </p:txBody>
      </p:sp>
      <p:sp>
        <p:nvSpPr>
          <p:cNvPr id="8"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53562" y="5256627"/>
            <a:ext cx="1822133" cy="1417664"/>
          </a:xfrm>
          <a:prstGeom prst="rect">
            <a:avLst/>
          </a:prstGeom>
        </p:spPr>
      </p:pic>
      <p:pic>
        <p:nvPicPr>
          <p:cNvPr id="11" name="Picture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16713" y="5259101"/>
            <a:ext cx="1822133" cy="1415190"/>
          </a:xfrm>
          <a:prstGeom prst="rect">
            <a:avLst/>
          </a:prstGeom>
        </p:spPr>
      </p:pic>
      <p:sp>
        <p:nvSpPr>
          <p:cNvPr id="3" name="Content Placeholder 2">
            <a:extLst>
              <a:ext uri="{FF2B5EF4-FFF2-40B4-BE49-F238E27FC236}">
                <a16:creationId xmlns:a16="http://schemas.microsoft.com/office/drawing/2014/main" id="{1F64241F-11B0-4CB8-AC1F-8851B6418B23}"/>
              </a:ext>
            </a:extLst>
          </p:cNvPr>
          <p:cNvSpPr>
            <a:spLocks noGrp="1"/>
          </p:cNvSpPr>
          <p:nvPr>
            <p:ph idx="1"/>
          </p:nvPr>
        </p:nvSpPr>
        <p:spPr>
          <a:xfrm>
            <a:off x="510185" y="2268187"/>
            <a:ext cx="4364536" cy="2786560"/>
          </a:xfrm>
          <a:solidFill>
            <a:schemeClr val="bg1"/>
          </a:solidFill>
        </p:spPr>
        <p:txBody>
          <a:bodyPr vert="horz" lIns="68580" tIns="34290" rIns="68580" bIns="34290" rtlCol="0" anchor="ctr">
            <a:normAutofit/>
          </a:bodyPr>
          <a:lstStyle/>
          <a:p>
            <a:pPr>
              <a:spcBef>
                <a:spcPts val="1575"/>
              </a:spcBef>
            </a:pPr>
            <a:r>
              <a:rPr lang="en-GB" dirty="0"/>
              <a:t>Westminster Abbey today is an Anglican church in the centre of London. </a:t>
            </a:r>
            <a:endParaRPr lang="en-GB" dirty="0">
              <a:ea typeface="+mn-lt"/>
              <a:cs typeface="+mn-lt"/>
            </a:endParaRPr>
          </a:p>
          <a:p>
            <a:r>
              <a:rPr lang="en-GB" dirty="0">
                <a:ea typeface="+mn-lt"/>
                <a:cs typeface="+mn-lt"/>
              </a:rPr>
              <a:t>Built by Benedictine monks in 960AD, it was made part of the Church of England by Henry VIII. </a:t>
            </a:r>
          </a:p>
          <a:p>
            <a:r>
              <a:rPr lang="en-GB" dirty="0">
                <a:ea typeface="+mn-lt"/>
                <a:cs typeface="+mn-lt"/>
              </a:rPr>
              <a:t>The Abbey was given its official name as The Collegiate Church of St Peter, Westminster, and its status as a Royal Peculiar, by Queen Elizabeth I.</a:t>
            </a:r>
            <a:endParaRPr lang="en-GB" dirty="0"/>
          </a:p>
          <a:p>
            <a:r>
              <a:rPr lang="en-GB" dirty="0">
                <a:ea typeface="+mn-lt"/>
                <a:cs typeface="+mn-lt"/>
              </a:rPr>
              <a:t>Since then it has provided a place for Anglican Christians to share in public worship for over 500 years. </a:t>
            </a:r>
          </a:p>
        </p:txBody>
      </p:sp>
    </p:spTree>
    <p:extLst>
      <p:ext uri="{BB962C8B-B14F-4D97-AF65-F5344CB8AC3E}">
        <p14:creationId xmlns:p14="http://schemas.microsoft.com/office/powerpoint/2010/main" val="468632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07858-F0D4-462E-8C80-A0172CC1CF13}"/>
              </a:ext>
            </a:extLst>
          </p:cNvPr>
          <p:cNvSpPr>
            <a:spLocks noGrp="1"/>
          </p:cNvSpPr>
          <p:nvPr>
            <p:ph type="title"/>
          </p:nvPr>
        </p:nvSpPr>
        <p:spPr>
          <a:xfrm>
            <a:off x="4620140" y="1288554"/>
            <a:ext cx="3982902" cy="421945"/>
          </a:xfrm>
        </p:spPr>
        <p:txBody>
          <a:bodyPr>
            <a:normAutofit fontScale="90000"/>
          </a:bodyPr>
          <a:lstStyle/>
          <a:p>
            <a:r>
              <a:rPr lang="en-GB" dirty="0"/>
              <a:t>Prayer and worship</a:t>
            </a:r>
          </a:p>
        </p:txBody>
      </p:sp>
      <p:sp>
        <p:nvSpPr>
          <p:cNvPr id="8"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Content Placeholder 2">
            <a:extLst>
              <a:ext uri="{FF2B5EF4-FFF2-40B4-BE49-F238E27FC236}">
                <a16:creationId xmlns:a16="http://schemas.microsoft.com/office/drawing/2014/main" id="{1F64241F-11B0-4CB8-AC1F-8851B6418B23}"/>
              </a:ext>
            </a:extLst>
          </p:cNvPr>
          <p:cNvSpPr>
            <a:spLocks noGrp="1"/>
          </p:cNvSpPr>
          <p:nvPr>
            <p:ph idx="1"/>
          </p:nvPr>
        </p:nvSpPr>
        <p:spPr>
          <a:xfrm>
            <a:off x="4535079" y="2227165"/>
            <a:ext cx="3982902" cy="1621821"/>
          </a:xfrm>
          <a:solidFill>
            <a:schemeClr val="bg1"/>
          </a:solidFill>
        </p:spPr>
        <p:txBody>
          <a:bodyPr vert="horz" lIns="68580" tIns="34290" rIns="68580" bIns="34290" rtlCol="0" anchor="ctr">
            <a:noAutofit/>
          </a:bodyPr>
          <a:lstStyle/>
          <a:p>
            <a:pPr>
              <a:spcAft>
                <a:spcPts val="450"/>
              </a:spcAft>
            </a:pPr>
            <a:r>
              <a:rPr lang="en-GB" sz="1600" dirty="0"/>
              <a:t>Today, Christians from across the world visit Westminster Abbey to pray and to worship God in its daily services. </a:t>
            </a:r>
          </a:p>
          <a:p>
            <a:pPr>
              <a:spcAft>
                <a:spcPts val="450"/>
              </a:spcAft>
            </a:pPr>
            <a:r>
              <a:rPr lang="en-GB" sz="1600" dirty="0">
                <a:ea typeface="+mn-lt"/>
                <a:cs typeface="+mn-lt"/>
              </a:rPr>
              <a:t>Prayer and worship are essential parts of the Christian faith. But what do we really mean when we talk about them?</a:t>
            </a:r>
            <a:endParaRPr lang="en-US" sz="1600" dirty="0">
              <a:ea typeface="+mn-lt"/>
              <a:cs typeface="+mn-lt"/>
            </a:endParaRPr>
          </a:p>
        </p:txBody>
      </p:sp>
      <p:sp>
        <p:nvSpPr>
          <p:cNvPr id="13" name="TextBox 12"/>
          <p:cNvSpPr txBox="1"/>
          <p:nvPr/>
        </p:nvSpPr>
        <p:spPr>
          <a:xfrm>
            <a:off x="4535079" y="4253998"/>
            <a:ext cx="3897046" cy="1141338"/>
          </a:xfrm>
          <a:prstGeom prst="rect">
            <a:avLst/>
          </a:prstGeom>
          <a:solidFill>
            <a:schemeClr val="accent2"/>
          </a:solidFill>
        </p:spPr>
        <p:txBody>
          <a:bodyPr wrap="square" rtlCol="0">
            <a:spAutoFit/>
          </a:bodyPr>
          <a:lstStyle/>
          <a:p>
            <a:pPr>
              <a:spcAft>
                <a:spcPts val="450"/>
              </a:spcAft>
            </a:pPr>
            <a:r>
              <a:rPr lang="en-GB" sz="1600" dirty="0">
                <a:solidFill>
                  <a:schemeClr val="bg1"/>
                </a:solidFill>
                <a:cs typeface="Calibri"/>
              </a:rPr>
              <a:t>Activity: What do you think?</a:t>
            </a:r>
            <a:endParaRPr lang="en-US" sz="1600" dirty="0">
              <a:solidFill>
                <a:schemeClr val="bg1"/>
              </a:solidFill>
              <a:ea typeface="+mn-lt"/>
              <a:cs typeface="+mn-lt"/>
            </a:endParaRPr>
          </a:p>
          <a:p>
            <a:pPr>
              <a:spcAft>
                <a:spcPts val="450"/>
              </a:spcAft>
            </a:pPr>
            <a:r>
              <a:rPr lang="en-GB" sz="1600" dirty="0">
                <a:solidFill>
                  <a:schemeClr val="bg1"/>
                </a:solidFill>
                <a:cs typeface="Calibri"/>
              </a:rPr>
              <a:t>In pairs, talk about what you think prayer and worship mean. Share your ideas with the class. </a:t>
            </a:r>
            <a:endParaRPr lang="en-GB" sz="1600" dirty="0">
              <a:solidFill>
                <a:schemeClr val="bg1"/>
              </a:solidFill>
            </a:endParaRPr>
          </a:p>
        </p:txBody>
      </p:sp>
      <p:pic>
        <p:nvPicPr>
          <p:cNvPr id="5" name="Picture 4"/>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49808" y="1288554"/>
            <a:ext cx="3049418" cy="5231844"/>
          </a:xfrm>
          <a:prstGeom prst="rect">
            <a:avLst/>
          </a:prstGeom>
        </p:spPr>
      </p:pic>
    </p:spTree>
    <p:extLst>
      <p:ext uri="{BB962C8B-B14F-4D97-AF65-F5344CB8AC3E}">
        <p14:creationId xmlns:p14="http://schemas.microsoft.com/office/powerpoint/2010/main" val="22566751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40343EF-C0F3-E255-FD5E-F9AB6A22D4AF}"/>
              </a:ext>
            </a:extLst>
          </p:cNvPr>
          <p:cNvSpPr>
            <a:spLocks noGrp="1"/>
          </p:cNvSpPr>
          <p:nvPr>
            <p:ph type="title"/>
          </p:nvPr>
        </p:nvSpPr>
        <p:spPr/>
        <p:txBody>
          <a:bodyPr/>
          <a:lstStyle/>
          <a:p>
            <a:endParaRPr lang="zh-TW" altLang="en-US"/>
          </a:p>
        </p:txBody>
      </p:sp>
      <p:pic>
        <p:nvPicPr>
          <p:cNvPr id="8" name="線上媒體 7" title="Prayer and worship: a three-minute film">
            <a:hlinkClick r:id="" action="ppaction://media"/>
            <a:extLst>
              <a:ext uri="{FF2B5EF4-FFF2-40B4-BE49-F238E27FC236}">
                <a16:creationId xmlns:a16="http://schemas.microsoft.com/office/drawing/2014/main" id="{3F6E224B-BA3A-0FF6-556E-394F9BEF6B5C}"/>
              </a:ext>
            </a:extLst>
          </p:cNvPr>
          <p:cNvPicPr>
            <a:picLocks noGrp="1" noRot="1" noChangeAspect="1"/>
          </p:cNvPicPr>
          <p:nvPr>
            <p:ph idx="1"/>
            <a:videoFile r:link="rId1"/>
          </p:nvPr>
        </p:nvPicPr>
        <p:blipFill>
          <a:blip r:embed="rId4"/>
          <a:stretch>
            <a:fillRect/>
          </a:stretch>
        </p:blipFill>
        <p:spPr>
          <a:xfrm>
            <a:off x="838754" y="1007089"/>
            <a:ext cx="7461849" cy="5599981"/>
          </a:xfrm>
        </p:spPr>
      </p:pic>
      <p:sp>
        <p:nvSpPr>
          <p:cNvPr id="7" name="Text Placeholder 5">
            <a:extLst>
              <a:ext uri="{FF2B5EF4-FFF2-40B4-BE49-F238E27FC236}">
                <a16:creationId xmlns:a16="http://schemas.microsoft.com/office/drawing/2014/main" id="{77326A4D-C67D-1DD1-50F2-D6CFFA83419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4011036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646" y="914263"/>
            <a:ext cx="4202028" cy="809534"/>
          </a:xfrm>
        </p:spPr>
        <p:txBody>
          <a:bodyPr>
            <a:normAutofit fontScale="90000"/>
          </a:bodyPr>
          <a:lstStyle/>
          <a:p>
            <a:r>
              <a:rPr lang="en-GB" dirty="0">
                <a:cs typeface="Calibri Light"/>
              </a:rPr>
              <a:t>What are Christian prayers and worship?</a:t>
            </a:r>
          </a:p>
        </p:txBody>
      </p:sp>
      <p:sp>
        <p:nvSpPr>
          <p:cNvPr id="3" name="Content Placeholder 2"/>
          <p:cNvSpPr>
            <a:spLocks noGrp="1"/>
          </p:cNvSpPr>
          <p:nvPr>
            <p:ph sz="half" idx="1"/>
          </p:nvPr>
        </p:nvSpPr>
        <p:spPr>
          <a:xfrm>
            <a:off x="248636" y="1825656"/>
            <a:ext cx="4715250" cy="3639479"/>
          </a:xfrm>
          <a:solidFill>
            <a:schemeClr val="bg1"/>
          </a:solidFill>
        </p:spPr>
        <p:txBody>
          <a:bodyPr vert="horz" lIns="68580" tIns="34290" rIns="68580" bIns="34290" rtlCol="0" anchor="t">
            <a:noAutofit/>
          </a:bodyPr>
          <a:lstStyle/>
          <a:p>
            <a:r>
              <a:rPr lang="en-GB" b="1" dirty="0"/>
              <a:t>Worship</a:t>
            </a:r>
            <a:endParaRPr lang="en-GB" b="1" dirty="0">
              <a:cs typeface="Calibri"/>
            </a:endParaRPr>
          </a:p>
          <a:p>
            <a:r>
              <a:rPr lang="en-GB" dirty="0">
                <a:ea typeface="+mn-lt"/>
                <a:cs typeface="+mn-lt"/>
              </a:rPr>
              <a:t>The word ‘worship’ comes from the old term “worth-ship”, meaning to give someone the honour they are worth.</a:t>
            </a:r>
            <a:r>
              <a:rPr lang="en-GB" dirty="0">
                <a:cs typeface="Calibri"/>
              </a:rPr>
              <a:t> </a:t>
            </a:r>
          </a:p>
          <a:p>
            <a:r>
              <a:rPr lang="en-GB" dirty="0">
                <a:cs typeface="Calibri"/>
              </a:rPr>
              <a:t>For Christians, any act they do to pay honour to God is an act of worship.</a:t>
            </a:r>
          </a:p>
          <a:p>
            <a:r>
              <a:rPr lang="en-GB" b="1" dirty="0"/>
              <a:t>Prayer</a:t>
            </a:r>
            <a:endParaRPr lang="en-GB" b="1" dirty="0">
              <a:cs typeface="Calibri"/>
            </a:endParaRPr>
          </a:p>
          <a:p>
            <a:r>
              <a:rPr lang="en-GB" dirty="0">
                <a:cs typeface="Calibri"/>
              </a:rPr>
              <a:t>Christians believe that prayers are a personal conversation with God.</a:t>
            </a:r>
            <a:endParaRPr lang="en-GB" dirty="0"/>
          </a:p>
          <a:p>
            <a:r>
              <a:rPr lang="en-GB" dirty="0">
                <a:cs typeface="Calibri"/>
              </a:rPr>
              <a:t>Prayers can be silent</a:t>
            </a:r>
            <a:r>
              <a:rPr lang="en-GB" dirty="0">
                <a:ea typeface="+mn-lt"/>
                <a:cs typeface="+mn-lt"/>
              </a:rPr>
              <a:t>, or they can be said aloud, and Christians will often pray</a:t>
            </a:r>
            <a:r>
              <a:rPr lang="en-GB" dirty="0">
                <a:cs typeface="Calibri" panose="020F0502020204030204"/>
              </a:rPr>
              <a:t> in public (for example in a church service) as well as in private. </a:t>
            </a:r>
          </a:p>
          <a:p>
            <a:r>
              <a:rPr lang="en-GB" dirty="0">
                <a:ea typeface="+mn-lt"/>
                <a:cs typeface="+mn-lt"/>
              </a:rPr>
              <a:t>Prayers are a part of Christian worship.</a:t>
            </a:r>
          </a:p>
          <a:p>
            <a:r>
              <a:rPr lang="en-GB" dirty="0">
                <a:solidFill>
                  <a:schemeClr val="bg1"/>
                </a:solidFill>
                <a:ea typeface="+mn-lt"/>
                <a:cs typeface="+mn-lt"/>
              </a:rPr>
              <a:t>Prayers are a part of Christian worship.</a:t>
            </a:r>
          </a:p>
        </p:txBody>
      </p:sp>
      <p:sp>
        <p:nvSpPr>
          <p:cNvPr id="4" name="Rectangle 3">
            <a:extLst>
              <a:ext uri="{FF2B5EF4-FFF2-40B4-BE49-F238E27FC236}">
                <a16:creationId xmlns:a16="http://schemas.microsoft.com/office/drawing/2014/main" id="{913CCF13-7966-4F34-92DD-544D73CE9BFF}"/>
              </a:ext>
            </a:extLst>
          </p:cNvPr>
          <p:cNvSpPr/>
          <p:nvPr/>
        </p:nvSpPr>
        <p:spPr>
          <a:xfrm>
            <a:off x="263646" y="5566994"/>
            <a:ext cx="4309627" cy="972976"/>
          </a:xfrm>
          <a:prstGeom prst="rect">
            <a:avLst/>
          </a:prstGeom>
          <a:solidFill>
            <a:srgbClr val="006E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cs typeface="Calibri"/>
              </a:rPr>
              <a:t>Did you know?</a:t>
            </a:r>
            <a:endParaRPr lang="en-GB" sz="1400" dirty="0"/>
          </a:p>
          <a:p>
            <a:pPr algn="ctr"/>
            <a:r>
              <a:rPr lang="en-GB" sz="1400" dirty="0"/>
              <a:t>In the New Testament, Jesus asks his followers to worship God by praising him and loving him with all their heart.</a:t>
            </a:r>
            <a:endParaRPr lang="en-GB" sz="1400" dirty="0">
              <a:cs typeface="Calibri"/>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70790" y="1484416"/>
            <a:ext cx="3515820" cy="5157684"/>
          </a:xfrm>
          <a:prstGeom prst="rect">
            <a:avLst/>
          </a:prstGeom>
        </p:spPr>
      </p:pic>
      <p:sp>
        <p:nvSpPr>
          <p:cNvPr id="8"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272754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6509823-CEF2-4ECA-8346-FA15A038440A}"/>
              </a:ext>
            </a:extLst>
          </p:cNvPr>
          <p:cNvSpPr/>
          <p:nvPr/>
        </p:nvSpPr>
        <p:spPr>
          <a:xfrm>
            <a:off x="4884135" y="4954694"/>
            <a:ext cx="3921330" cy="15469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cs typeface="Calibri"/>
              </a:rPr>
              <a:t>Activity: What does Christian worship look like?</a:t>
            </a:r>
          </a:p>
          <a:p>
            <a:pPr algn="ctr"/>
            <a:endParaRPr lang="en-GB" sz="1400" dirty="0">
              <a:cs typeface="Calibri"/>
            </a:endParaRPr>
          </a:p>
          <a:p>
            <a:pPr algn="ctr"/>
            <a:r>
              <a:rPr lang="en-GB" sz="1400" dirty="0">
                <a:cs typeface="Calibri"/>
              </a:rPr>
              <a:t>Discuss in pairs. Does it have a sound, a smell, a taste, a feeling? </a:t>
            </a:r>
          </a:p>
        </p:txBody>
      </p:sp>
      <p:sp>
        <p:nvSpPr>
          <p:cNvPr id="3" name="Content Placeholder 2">
            <a:extLst>
              <a:ext uri="{FF2B5EF4-FFF2-40B4-BE49-F238E27FC236}">
                <a16:creationId xmlns:a16="http://schemas.microsoft.com/office/drawing/2014/main" id="{C4A07A6F-2325-485B-9919-38F0C369CC91}"/>
              </a:ext>
            </a:extLst>
          </p:cNvPr>
          <p:cNvSpPr>
            <a:spLocks noGrp="1"/>
          </p:cNvSpPr>
          <p:nvPr>
            <p:ph idx="1"/>
          </p:nvPr>
        </p:nvSpPr>
        <p:spPr>
          <a:xfrm>
            <a:off x="4754423" y="1983881"/>
            <a:ext cx="4230088" cy="2969471"/>
          </a:xfrm>
          <a:noFill/>
        </p:spPr>
        <p:txBody>
          <a:bodyPr vert="horz" lIns="68580" tIns="34290" rIns="68580" bIns="34290" rtlCol="0" anchor="t">
            <a:normAutofit/>
          </a:bodyPr>
          <a:lstStyle/>
          <a:p>
            <a:r>
              <a:rPr lang="en-US" dirty="0">
                <a:ea typeface="+mn-lt"/>
                <a:cs typeface="+mn-lt"/>
              </a:rPr>
              <a:t>Like they do at Westminster Abbey, Christians often come together in churches, cathedrals and other buildings to take part in services worshipping God.</a:t>
            </a:r>
          </a:p>
          <a:p>
            <a:r>
              <a:rPr lang="en-GB" dirty="0">
                <a:ea typeface="+mn-lt"/>
                <a:cs typeface="+mn-lt"/>
              </a:rPr>
              <a:t>Christians believe it is important they worship God together because:</a:t>
            </a:r>
            <a:endParaRPr lang="en-US" dirty="0">
              <a:ea typeface="+mn-lt"/>
              <a:cs typeface="+mn-lt"/>
            </a:endParaRPr>
          </a:p>
          <a:p>
            <a:pPr marL="285750" indent="-285750">
              <a:buFont typeface="Arial" panose="020B0604020202020204" pitchFamily="34" charset="0"/>
              <a:buChar char="•"/>
            </a:pPr>
            <a:r>
              <a:rPr lang="en-GB" dirty="0">
                <a:ea typeface="+mn-lt"/>
                <a:cs typeface="+mn-lt"/>
              </a:rPr>
              <a:t>God is more likely to be present.</a:t>
            </a:r>
            <a:endParaRPr lang="en-US" dirty="0">
              <a:ea typeface="+mn-lt"/>
              <a:cs typeface="+mn-lt"/>
            </a:endParaRPr>
          </a:p>
          <a:p>
            <a:pPr marL="285750" indent="-285750">
              <a:buFont typeface="Arial" panose="020B0604020202020204" pitchFamily="34" charset="0"/>
              <a:buChar char="•"/>
            </a:pPr>
            <a:r>
              <a:rPr lang="en-GB" dirty="0">
                <a:ea typeface="+mn-lt"/>
                <a:cs typeface="+mn-lt"/>
              </a:rPr>
              <a:t>They can achieve a greater understanding of God.</a:t>
            </a:r>
          </a:p>
          <a:p>
            <a:r>
              <a:rPr lang="en-US" dirty="0">
                <a:ea typeface="+mn-lt"/>
                <a:cs typeface="+mn-lt"/>
              </a:rPr>
              <a:t>Christians can worship God both in public and in private. </a:t>
            </a:r>
            <a:endParaRPr lang="en-GB" dirty="0"/>
          </a:p>
          <a:p>
            <a:endParaRPr lang="en-US" dirty="0">
              <a:ea typeface="+mn-lt"/>
              <a:cs typeface="+mn-lt"/>
            </a:endParaRPr>
          </a:p>
          <a:p>
            <a:endParaRPr lang="en-US" dirty="0">
              <a:ea typeface="+mn-lt"/>
              <a:cs typeface="+mn-lt"/>
            </a:endParaRPr>
          </a:p>
          <a:p>
            <a:endParaRPr lang="en-US" dirty="0">
              <a:ea typeface="+mn-lt"/>
              <a:cs typeface="+mn-lt"/>
            </a:endParaRPr>
          </a:p>
        </p:txBody>
      </p:sp>
      <p:sp>
        <p:nvSpPr>
          <p:cNvPr id="2" name="Title 1">
            <a:extLst>
              <a:ext uri="{FF2B5EF4-FFF2-40B4-BE49-F238E27FC236}">
                <a16:creationId xmlns:a16="http://schemas.microsoft.com/office/drawing/2014/main" id="{95A84AF4-40B7-48F4-8D51-5717DBA3A323}"/>
              </a:ext>
            </a:extLst>
          </p:cNvPr>
          <p:cNvSpPr>
            <a:spLocks noGrp="1"/>
          </p:cNvSpPr>
          <p:nvPr>
            <p:ph type="title"/>
          </p:nvPr>
        </p:nvSpPr>
        <p:spPr>
          <a:xfrm>
            <a:off x="4913912" y="1016000"/>
            <a:ext cx="4230087" cy="811993"/>
          </a:xfrm>
          <a:noFill/>
        </p:spPr>
        <p:txBody>
          <a:bodyPr>
            <a:noAutofit/>
          </a:bodyPr>
          <a:lstStyle/>
          <a:p>
            <a:r>
              <a:rPr lang="en-GB" dirty="0"/>
              <a:t>Where do Christians worship?</a:t>
            </a:r>
          </a:p>
        </p:txBody>
      </p:sp>
      <p:sp>
        <p:nvSpPr>
          <p:cNvPr id="13"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04019" y="1505415"/>
            <a:ext cx="4156235" cy="4658637"/>
          </a:xfrm>
          <a:prstGeom prst="rect">
            <a:avLst/>
          </a:prstGeom>
        </p:spPr>
      </p:pic>
    </p:spTree>
    <p:extLst>
      <p:ext uri="{BB962C8B-B14F-4D97-AF65-F5344CB8AC3E}">
        <p14:creationId xmlns:p14="http://schemas.microsoft.com/office/powerpoint/2010/main" val="12623850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3E4DA-CB35-447B-B4D3-AE7BC598F701}"/>
              </a:ext>
            </a:extLst>
          </p:cNvPr>
          <p:cNvSpPr>
            <a:spLocks noGrp="1"/>
          </p:cNvSpPr>
          <p:nvPr>
            <p:ph type="title"/>
          </p:nvPr>
        </p:nvSpPr>
        <p:spPr>
          <a:xfrm>
            <a:off x="403234" y="928321"/>
            <a:ext cx="3771997" cy="854233"/>
          </a:xfrm>
        </p:spPr>
        <p:txBody>
          <a:bodyPr>
            <a:normAutofit/>
          </a:bodyPr>
          <a:lstStyle/>
          <a:p>
            <a:r>
              <a:rPr lang="en-GB" sz="2550" dirty="0"/>
              <a:t>Prayer and worship at Westminster Abbey</a:t>
            </a:r>
          </a:p>
        </p:txBody>
      </p:sp>
      <p:sp>
        <p:nvSpPr>
          <p:cNvPr id="3" name="Content Placeholder 2">
            <a:extLst>
              <a:ext uri="{FF2B5EF4-FFF2-40B4-BE49-F238E27FC236}">
                <a16:creationId xmlns:a16="http://schemas.microsoft.com/office/drawing/2014/main" id="{8DD420E9-FA81-4285-A92B-9462587FD5BC}"/>
              </a:ext>
            </a:extLst>
          </p:cNvPr>
          <p:cNvSpPr>
            <a:spLocks noGrp="1"/>
          </p:cNvSpPr>
          <p:nvPr>
            <p:ph idx="1"/>
          </p:nvPr>
        </p:nvSpPr>
        <p:spPr>
          <a:xfrm>
            <a:off x="403234" y="2321957"/>
            <a:ext cx="3940166" cy="4089476"/>
          </a:xfrm>
          <a:noFill/>
        </p:spPr>
        <p:txBody>
          <a:bodyPr vert="horz" lIns="68580" tIns="34290" rIns="68580" bIns="34290" rtlCol="0" anchor="t">
            <a:noAutofit/>
          </a:bodyPr>
          <a:lstStyle/>
          <a:p>
            <a:r>
              <a:rPr lang="en-GB" dirty="0"/>
              <a:t>Around 300,000 people come to worship at Westminster Abbey each year.</a:t>
            </a:r>
            <a:endParaRPr lang="en-GB" dirty="0">
              <a:cs typeface="Calibri"/>
            </a:endParaRPr>
          </a:p>
          <a:p>
            <a:r>
              <a:rPr lang="en-GB" dirty="0"/>
              <a:t>Services take place every day. Depending on the day, these may include:</a:t>
            </a:r>
            <a:endParaRPr lang="en-GB" dirty="0">
              <a:cs typeface="Calibri"/>
            </a:endParaRPr>
          </a:p>
          <a:p>
            <a:r>
              <a:rPr lang="en-GB" dirty="0"/>
              <a:t>Morning Prayer</a:t>
            </a:r>
            <a:endParaRPr lang="en-GB" dirty="0">
              <a:cs typeface="Calibri" panose="020F0502020204030204"/>
            </a:endParaRPr>
          </a:p>
          <a:p>
            <a:r>
              <a:rPr lang="en-GB" dirty="0"/>
              <a:t>Holy Communion </a:t>
            </a:r>
            <a:endParaRPr lang="en-GB" dirty="0">
              <a:cs typeface="Calibri" panose="020F0502020204030204"/>
            </a:endParaRPr>
          </a:p>
          <a:p>
            <a:r>
              <a:rPr lang="en-GB" dirty="0"/>
              <a:t>Choral Matins</a:t>
            </a:r>
            <a:endParaRPr lang="en-GB" dirty="0">
              <a:cs typeface="Calibri" panose="020F0502020204030204"/>
            </a:endParaRPr>
          </a:p>
          <a:p>
            <a:r>
              <a:rPr lang="en-GB" dirty="0"/>
              <a:t>Sung Eucharist </a:t>
            </a:r>
            <a:endParaRPr lang="en-GB" dirty="0">
              <a:cs typeface="Calibri" panose="020F0502020204030204"/>
            </a:endParaRPr>
          </a:p>
          <a:p>
            <a:r>
              <a:rPr lang="en-GB" dirty="0"/>
              <a:t>Choral Evensong </a:t>
            </a:r>
            <a:endParaRPr lang="en-GB" dirty="0">
              <a:cs typeface="Calibri"/>
            </a:endParaRPr>
          </a:p>
          <a:p>
            <a:r>
              <a:rPr lang="en-GB" dirty="0"/>
              <a:t>Evening Service</a:t>
            </a:r>
          </a:p>
          <a:p>
            <a:endParaRPr lang="en-GB" dirty="0">
              <a:cs typeface="Calibri"/>
            </a:endParaRPr>
          </a:p>
          <a:p>
            <a:r>
              <a:rPr lang="en-GB" dirty="0"/>
              <a:t>The Abbey choir sings at services almost every day. </a:t>
            </a:r>
            <a:endParaRPr lang="en-GB" dirty="0">
              <a:cs typeface="Calibri"/>
            </a:endParaRPr>
          </a:p>
        </p:txBody>
      </p:sp>
      <p:sp>
        <p:nvSpPr>
          <p:cNvPr id="5"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6" name="Picture 5"/>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587949" y="1010093"/>
            <a:ext cx="3756667" cy="5635000"/>
          </a:xfrm>
          <a:prstGeom prst="rect">
            <a:avLst/>
          </a:prstGeom>
        </p:spPr>
      </p:pic>
    </p:spTree>
    <p:extLst>
      <p:ext uri="{BB962C8B-B14F-4D97-AF65-F5344CB8AC3E}">
        <p14:creationId xmlns:p14="http://schemas.microsoft.com/office/powerpoint/2010/main" val="2208260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9FA27-21C3-4E64-943E-A8549F887D99}"/>
              </a:ext>
            </a:extLst>
          </p:cNvPr>
          <p:cNvSpPr>
            <a:spLocks noGrp="1"/>
          </p:cNvSpPr>
          <p:nvPr>
            <p:ph type="title"/>
          </p:nvPr>
        </p:nvSpPr>
        <p:spPr>
          <a:xfrm>
            <a:off x="345651" y="1135943"/>
            <a:ext cx="4648200" cy="517809"/>
          </a:xfrm>
          <a:solidFill>
            <a:srgbClr val="FFFFFF">
              <a:alpha val="30980"/>
            </a:srgbClr>
          </a:solidFill>
        </p:spPr>
        <p:txBody>
          <a:bodyPr/>
          <a:lstStyle/>
          <a:p>
            <a:r>
              <a:rPr lang="en-GB" dirty="0"/>
              <a:t>Inside Westminster Abbey</a:t>
            </a:r>
          </a:p>
        </p:txBody>
      </p:sp>
      <p:sp>
        <p:nvSpPr>
          <p:cNvPr id="5"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7" name="Picture 6"/>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311646" y="2495101"/>
            <a:ext cx="2499779" cy="3193148"/>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77985" y="2144396"/>
            <a:ext cx="3037755" cy="3894558"/>
          </a:xfrm>
          <a:prstGeom prst="rect">
            <a:avLst/>
          </a:prstGeom>
        </p:spPr>
      </p:pic>
      <p:pic>
        <p:nvPicPr>
          <p:cNvPr id="9" name="Picture 8"/>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530438" y="2495101"/>
            <a:ext cx="2032987" cy="3197957"/>
          </a:xfrm>
          <a:prstGeom prst="rect">
            <a:avLst/>
          </a:prstGeom>
        </p:spPr>
      </p:pic>
    </p:spTree>
    <p:extLst>
      <p:ext uri="{BB962C8B-B14F-4D97-AF65-F5344CB8AC3E}">
        <p14:creationId xmlns:p14="http://schemas.microsoft.com/office/powerpoint/2010/main" val="1306931257"/>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b9f7f328-d3ff-4819-955b-35535df07bba" xsi:nil="true"/>
    <lcf76f155ced4ddcb4097134ff3c332f xmlns="2bde14ae-7622-460c-a38b-b0381bac6d2e">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C412A2BCB8F724392C8D81FB2E38975" ma:contentTypeVersion="13" ma:contentTypeDescription="Create a new document." ma:contentTypeScope="" ma:versionID="6db0559c1048424bbe60e54756300127">
  <xsd:schema xmlns:xsd="http://www.w3.org/2001/XMLSchema" xmlns:xs="http://www.w3.org/2001/XMLSchema" xmlns:p="http://schemas.microsoft.com/office/2006/metadata/properties" xmlns:ns2="2bde14ae-7622-460c-a38b-b0381bac6d2e" xmlns:ns3="b9f7f328-d3ff-4819-955b-35535df07bba" targetNamespace="http://schemas.microsoft.com/office/2006/metadata/properties" ma:root="true" ma:fieldsID="4443467301247e5301624e2525140cca" ns2:_="" ns3:_="">
    <xsd:import namespace="2bde14ae-7622-460c-a38b-b0381bac6d2e"/>
    <xsd:import namespace="b9f7f328-d3ff-4819-955b-35535df07bb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de14ae-7622-460c-a38b-b0381bac6d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9f7f328-d3ff-4819-955b-35535df07bb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1d096dd-5d78-4ea2-951e-110ec88d6a8f}" ma:internalName="TaxCatchAll" ma:showField="CatchAllData" ma:web="b9f7f328-d3ff-4819-955b-35535df07bb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425AEF0-3EC3-4E0B-B2D2-6B0391CA8E6A}">
  <ds:schemaRefs>
    <ds:schemaRef ds:uri="http://schemas.microsoft.com/sharepoint/v3/contenttype/forms"/>
  </ds:schemaRefs>
</ds:datastoreItem>
</file>

<file path=customXml/itemProps2.xml><?xml version="1.0" encoding="utf-8"?>
<ds:datastoreItem xmlns:ds="http://schemas.openxmlformats.org/officeDocument/2006/customXml" ds:itemID="{85184C66-F0D0-461A-AEAC-56D5134BEA74}">
  <ds:schemaRefs>
    <ds:schemaRef ds:uri="http://schemas.microsoft.com/office/2006/metadata/properties"/>
    <ds:schemaRef ds:uri="http://schemas.microsoft.com/office/infopath/2007/PartnerControls"/>
    <ds:schemaRef ds:uri="cf8bedca-0699-49e1-97e1-14424d7eca52"/>
    <ds:schemaRef ds:uri="40e3bd4d-ad2a-475f-b877-b0398ba3b99b"/>
    <ds:schemaRef ds:uri="b9f7f328-d3ff-4819-955b-35535df07bba"/>
    <ds:schemaRef ds:uri="2bde14ae-7622-460c-a38b-b0381bac6d2e"/>
  </ds:schemaRefs>
</ds:datastoreItem>
</file>

<file path=customXml/itemProps3.xml><?xml version="1.0" encoding="utf-8"?>
<ds:datastoreItem xmlns:ds="http://schemas.openxmlformats.org/officeDocument/2006/customXml" ds:itemID="{912DEA32-D00F-49A1-82DB-8FB024E39C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de14ae-7622-460c-a38b-b0381bac6d2e"/>
    <ds:schemaRef ds:uri="b9f7f328-d3ff-4819-955b-35535df07b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1959</TotalTime>
  <Words>3424</Words>
  <Application>Microsoft Office PowerPoint</Application>
  <PresentationFormat>On-screen Show (4:3)</PresentationFormat>
  <Paragraphs>385</Paragraphs>
  <Slides>24</Slides>
  <Notes>22</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Palatino</vt:lpstr>
      <vt:lpstr>Office Theme</vt:lpstr>
      <vt:lpstr>PowerPoint Presentation</vt:lpstr>
      <vt:lpstr>PowerPoint Presentation</vt:lpstr>
      <vt:lpstr>Westminster Abbey </vt:lpstr>
      <vt:lpstr>Prayer and worship</vt:lpstr>
      <vt:lpstr>PowerPoint Presentation</vt:lpstr>
      <vt:lpstr>What are Christian prayers and worship?</vt:lpstr>
      <vt:lpstr>Where do Christians worship?</vt:lpstr>
      <vt:lpstr>Prayer and worship at Westminster Abbey</vt:lpstr>
      <vt:lpstr>Inside Westminster Abbey</vt:lpstr>
      <vt:lpstr>PowerPoint Presentation</vt:lpstr>
      <vt:lpstr>How do Christians pray?</vt:lpstr>
      <vt:lpstr>Why do Christians pray?</vt:lpstr>
      <vt:lpstr>The Lord's Prayer</vt:lpstr>
      <vt:lpstr>Holy Communion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Could you be a guide at Westminster Abbey?</vt:lpstr>
      <vt:lpstr>Could you be a guide at Westminster Abbey?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199</cp:revision>
  <dcterms:created xsi:type="dcterms:W3CDTF">2019-02-11T11:01:41Z</dcterms:created>
  <dcterms:modified xsi:type="dcterms:W3CDTF">2023-06-19T09:44:08Z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2489800</vt:r8>
  </property>
  <property fmtid="{D5CDD505-2E9C-101B-9397-08002B2CF9AE}" pid="4" name="MediaServiceImageTags">
    <vt:lpwstr/>
  </property>
</Properties>
</file>